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0" r:id="rId2"/>
    <p:sldId id="278" r:id="rId3"/>
    <p:sldId id="281" r:id="rId4"/>
    <p:sldId id="275" r:id="rId5"/>
    <p:sldId id="276" r:id="rId6"/>
    <p:sldId id="277" r:id="rId7"/>
    <p:sldId id="258" r:id="rId8"/>
    <p:sldId id="263" r:id="rId9"/>
    <p:sldId id="264" r:id="rId10"/>
    <p:sldId id="265" r:id="rId11"/>
    <p:sldId id="259" r:id="rId12"/>
    <p:sldId id="260" r:id="rId13"/>
    <p:sldId id="261" r:id="rId14"/>
    <p:sldId id="279" r:id="rId15"/>
    <p:sldId id="266" r:id="rId16"/>
    <p:sldId id="267"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49534"/>
  </p:normalViewPr>
  <p:slideViewPr>
    <p:cSldViewPr snapToGrid="0" snapToObjects="1">
      <p:cViewPr varScale="1">
        <p:scale>
          <a:sx n="61" d="100"/>
          <a:sy n="61" d="100"/>
        </p:scale>
        <p:origin x="2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EB42D-0696-2841-B4E0-8AB7DC4F5CEC}" type="datetimeFigureOut">
              <a:rPr lang="en-US" smtClean="0"/>
              <a:t>10/17/19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7255D-5B7F-A347-9828-81F76579250E}" type="slidenum">
              <a:rPr lang="en-US" smtClean="0"/>
              <a:t>‹#›</a:t>
            </a:fld>
            <a:endParaRPr lang="en-US"/>
          </a:p>
        </p:txBody>
      </p:sp>
    </p:spTree>
    <p:extLst>
      <p:ext uri="{BB962C8B-B14F-4D97-AF65-F5344CB8AC3E}">
        <p14:creationId xmlns:p14="http://schemas.microsoft.com/office/powerpoint/2010/main" val="194081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322263"/>
            <a:ext cx="4968875" cy="2795587"/>
          </a:xfrm>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5"/>
          </p:nvPr>
        </p:nvSpPr>
        <p:spPr/>
        <p:txBody>
          <a:bodyPr/>
          <a:lstStyle/>
          <a:p>
            <a:fld id="{C3904725-E934-6C4C-8B5F-45D89662D264}" type="slidenum">
              <a:rPr lang="en-US" smtClean="0"/>
              <a:t>2</a:t>
            </a:fld>
            <a:endParaRPr lang="en-US"/>
          </a:p>
        </p:txBody>
      </p:sp>
    </p:spTree>
    <p:extLst>
      <p:ext uri="{BB962C8B-B14F-4D97-AF65-F5344CB8AC3E}">
        <p14:creationId xmlns:p14="http://schemas.microsoft.com/office/powerpoint/2010/main" val="397246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11163"/>
            <a:ext cx="5486400" cy="3086100"/>
          </a:xfrm>
        </p:spPr>
      </p:sp>
      <p:sp>
        <p:nvSpPr>
          <p:cNvPr id="3" name="Notes Placeholder 2"/>
          <p:cNvSpPr>
            <a:spLocks noGrp="1"/>
          </p:cNvSpPr>
          <p:nvPr>
            <p:ph type="body" idx="1"/>
          </p:nvPr>
        </p:nvSpPr>
        <p:spPr>
          <a:xfrm>
            <a:off x="218941" y="3644721"/>
            <a:ext cx="6439436" cy="5409127"/>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i="0" kern="1200" dirty="0">
                <a:solidFill>
                  <a:schemeClr val="tx1"/>
                </a:solidFill>
                <a:effectLst/>
                <a:latin typeface="+mn-lt"/>
                <a:ea typeface="+mn-ea"/>
                <a:cs typeface="+mn-cs"/>
              </a:rPr>
              <a:t>UC &amp; CSU Background Stats:</a:t>
            </a:r>
            <a:endParaRPr lang="en-US" sz="1050" dirty="0"/>
          </a:p>
          <a:p>
            <a:pPr marL="171450" indent="-171450">
              <a:buFont typeface="Arial" panose="020B0604020202020204" pitchFamily="34" charset="0"/>
              <a:buChar char="•"/>
            </a:pPr>
            <a:r>
              <a:rPr lang="en-US" sz="1050" dirty="0"/>
              <a:t>CSU expected to enroll 415,000 full-time equivalent (FTE) students in 2019-20 across its 23 campuses</a:t>
            </a:r>
          </a:p>
          <a:p>
            <a:pPr marL="628650" lvl="1" indent="-171450">
              <a:buFont typeface="Arial" panose="020B0604020202020204" pitchFamily="34" charset="0"/>
              <a:buChar char="•"/>
            </a:pPr>
            <a:r>
              <a:rPr lang="en-US" sz="1050" dirty="0"/>
              <a:t>2019-20 funding per student is $18,445, up $661 (3.7%) from last year</a:t>
            </a:r>
          </a:p>
          <a:p>
            <a:pPr marL="171450" lvl="0" indent="-171450">
              <a:buFont typeface="Arial" panose="020B0604020202020204" pitchFamily="34" charset="0"/>
              <a:buChar char="•"/>
            </a:pPr>
            <a:r>
              <a:rPr lang="en-US" sz="1050" dirty="0"/>
              <a:t>UC expected to enroll approximately 280,000 FTE students in 2019-20 across its 10 campuses</a:t>
            </a:r>
          </a:p>
          <a:p>
            <a:pPr marL="628650" lvl="1" indent="-171450">
              <a:buFont typeface="Arial" panose="020B0604020202020204" pitchFamily="34" charset="0"/>
              <a:buChar char="•"/>
            </a:pPr>
            <a:r>
              <a:rPr lang="en-US" sz="1050" dirty="0"/>
              <a:t>2019-20 funding per student is $33,569, up $977 (3%) over last year</a:t>
            </a:r>
          </a:p>
          <a:p>
            <a:pPr marL="171450" lvl="0" indent="-171450">
              <a:buFont typeface="Arial" panose="020B0604020202020204" pitchFamily="34" charset="0"/>
              <a:buChar char="•"/>
            </a:pPr>
            <a:r>
              <a:rPr lang="en-US" sz="1050" dirty="0"/>
              <a:t>Financial aid programs currently cover full tuition for around 60% of graduates at CSU and UC</a:t>
            </a:r>
          </a:p>
          <a:p>
            <a:pPr marL="0" lvl="0" indent="0">
              <a:buFont typeface="Arial" panose="020B0604020202020204" pitchFamily="34" charset="0"/>
              <a:buNone/>
            </a:pPr>
            <a:endParaRPr lang="en-US" sz="1050" dirty="0"/>
          </a:p>
          <a:p>
            <a:pPr marL="171450" lvl="0" indent="-171450">
              <a:buFont typeface="Arial" panose="020B0604020202020204" pitchFamily="34" charset="0"/>
              <a:buChar char="•"/>
            </a:pPr>
            <a:r>
              <a:rPr lang="en-US" b="1" dirty="0"/>
              <a:t>Option 2</a:t>
            </a:r>
            <a:r>
              <a:rPr lang="en-US" dirty="0"/>
              <a:t>: </a:t>
            </a:r>
            <a:r>
              <a:rPr lang="en-US" b="0" i="0" kern="1200" dirty="0">
                <a:solidFill>
                  <a:schemeClr val="tx1"/>
                </a:solidFill>
                <a:effectLst/>
                <a:latin typeface="+mn-lt"/>
                <a:ea typeface="+mn-ea"/>
                <a:cs typeface="+mn-cs"/>
              </a:rPr>
              <a:t>The maximum grant for student parents attending full-time would range from $4,000 to $6,000 (current award is approximately $1,000 to $1,600), depending on the award type, and pro-rated down for part-time students</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$122 million cost estimate assumes most eligible parents would receive the maximum award</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Admin estimates about 29,000 additional student parents would receive the proposed Cal Grant awards</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2/3 of student parents that received a Cal Grant in 2017-18 went to CCC and 20% to CSU</a:t>
            </a:r>
          </a:p>
          <a:p>
            <a:pPr marL="171450" lvl="0" indent="-171450">
              <a:buFont typeface="Arial" panose="020B0604020202020204" pitchFamily="34" charset="0"/>
              <a:buChar char="•"/>
            </a:pPr>
            <a:r>
              <a:rPr lang="en-US" b="1" i="0" kern="1200" dirty="0">
                <a:solidFill>
                  <a:schemeClr val="tx1"/>
                </a:solidFill>
                <a:effectLst/>
                <a:latin typeface="+mn-lt"/>
                <a:ea typeface="+mn-ea"/>
                <a:cs typeface="+mn-cs"/>
              </a:rPr>
              <a:t>Option 3</a:t>
            </a:r>
            <a:r>
              <a:rPr lang="en-US" b="0" i="0" kern="1200" dirty="0">
                <a:solidFill>
                  <a:schemeClr val="tx1"/>
                </a:solidFill>
                <a:effectLst/>
                <a:latin typeface="+mn-lt"/>
                <a:ea typeface="+mn-ea"/>
                <a:cs typeface="+mn-cs"/>
              </a:rPr>
              <a:t>: Most would go to freezing tuition at the current level of $11,442 per year for tuition</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Other spending:</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$50 million to improve student success and timely degree completion</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$15 million one-time for UC extension centers</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$15 million to assist efforts to reduce homelessness and hunger</a:t>
            </a:r>
          </a:p>
          <a:p>
            <a:pPr marL="628650" lvl="1" indent="-171450">
              <a:buFont typeface="Arial" panose="020B0604020202020204" pitchFamily="34" charset="0"/>
              <a:buChar char="•"/>
            </a:pPr>
            <a:r>
              <a:rPr lang="en-US" sz="1050" b="0" i="0" kern="1200" dirty="0">
                <a:solidFill>
                  <a:schemeClr val="tx1"/>
                </a:solidFill>
                <a:effectLst/>
                <a:latin typeface="+mn-lt"/>
                <a:ea typeface="+mn-ea"/>
                <a:cs typeface="+mn-cs"/>
              </a:rPr>
              <a:t>Relevant background stats:</a:t>
            </a:r>
          </a:p>
          <a:p>
            <a:pPr marL="1085850" lvl="2" indent="-171450">
              <a:buFont typeface="Arial" panose="020B0604020202020204" pitchFamily="34" charset="0"/>
              <a:buChar char="•"/>
            </a:pPr>
            <a:r>
              <a:rPr lang="en-US" sz="1050" b="0" i="0" u="sng" kern="1200" dirty="0">
                <a:solidFill>
                  <a:schemeClr val="tx1"/>
                </a:solidFill>
                <a:effectLst/>
                <a:latin typeface="+mn-lt"/>
                <a:ea typeface="+mn-ea"/>
                <a:cs typeface="+mn-cs"/>
              </a:rPr>
              <a:t>Food security: </a:t>
            </a:r>
            <a:r>
              <a:rPr lang="en-US" sz="1050" b="0" i="0" kern="1200" dirty="0">
                <a:solidFill>
                  <a:schemeClr val="tx1"/>
                </a:solidFill>
                <a:effectLst/>
                <a:latin typeface="+mn-lt"/>
                <a:ea typeface="+mn-ea"/>
                <a:cs typeface="+mn-cs"/>
              </a:rPr>
              <a:t>Surveys show that over 40% of undergraduate body is characterized as having “low” or “very low” food security and 5% experienced homelessness in 2016</a:t>
            </a:r>
          </a:p>
          <a:p>
            <a:pPr marL="1085850" lvl="2" indent="-171450">
              <a:buFont typeface="Arial" panose="020B0604020202020204" pitchFamily="34" charset="0"/>
              <a:buChar char="•"/>
            </a:pPr>
            <a:r>
              <a:rPr lang="en-US" sz="1050" b="0" i="0" u="sng" kern="1200" noProof="0" dirty="0">
                <a:solidFill>
                  <a:schemeClr val="tx1"/>
                </a:solidFill>
                <a:effectLst/>
                <a:latin typeface="+mn-lt"/>
                <a:ea typeface="+mn-ea"/>
                <a:cs typeface="+mn-cs"/>
              </a:rPr>
              <a:t>Tuition freezes: </a:t>
            </a:r>
            <a:r>
              <a:rPr lang="en-US" sz="1050" b="0" i="0" kern="1200" noProof="0" dirty="0">
                <a:solidFill>
                  <a:schemeClr val="tx1"/>
                </a:solidFill>
                <a:effectLst/>
                <a:latin typeface="+mn-lt"/>
                <a:ea typeface="+mn-ea"/>
                <a:cs typeface="+mn-cs"/>
              </a:rPr>
              <a:t>S</a:t>
            </a:r>
            <a:r>
              <a:rPr lang="en-US" sz="1050" b="0" i="0" kern="1200" baseline="0" dirty="0" err="1">
                <a:solidFill>
                  <a:schemeClr val="tx1"/>
                </a:solidFill>
                <a:effectLst/>
                <a:latin typeface="+mn-lt"/>
                <a:ea typeface="+mn-ea"/>
                <a:cs typeface="+mn-cs"/>
              </a:rPr>
              <a:t>tudent</a:t>
            </a:r>
            <a:r>
              <a:rPr lang="en-US" sz="1050" b="0" i="0" kern="1200" baseline="0" dirty="0">
                <a:solidFill>
                  <a:schemeClr val="tx1"/>
                </a:solidFill>
                <a:effectLst/>
                <a:latin typeface="+mn-lt"/>
                <a:ea typeface="+mn-ea"/>
                <a:cs typeface="+mn-cs"/>
              </a:rPr>
              <a:t> fees have increased by 84% for UC and by 97% for CSU since 2007-08. Following passage of Proposition 30 in 2012, UC and CSU froze fees, which remained flat from 2011-12 to 2017-18 when UC increased tuition 2.5% and CSU increased tuition 5%. Tuition did not increase last year.</a:t>
            </a:r>
            <a:endParaRPr lang="en-US" sz="1050" b="0" i="0" kern="1200" noProof="0" dirty="0">
              <a:solidFill>
                <a:schemeClr val="tx1"/>
              </a:solidFill>
              <a:effectLst/>
              <a:latin typeface="+mn-lt"/>
              <a:ea typeface="+mn-ea"/>
              <a:cs typeface="+mn-cs"/>
            </a:endParaRPr>
          </a:p>
          <a:p>
            <a:pPr marL="1085850" lvl="2" indent="-171450">
              <a:buFont typeface="Arial" panose="020B0604020202020204" pitchFamily="34" charset="0"/>
              <a:buChar char="•"/>
            </a:pPr>
            <a:r>
              <a:rPr lang="en-US" sz="1050" b="0" i="0" u="sng" kern="1200" dirty="0">
                <a:solidFill>
                  <a:schemeClr val="tx1"/>
                </a:solidFill>
                <a:effectLst/>
                <a:latin typeface="+mn-lt"/>
                <a:ea typeface="+mn-ea"/>
                <a:cs typeface="+mn-cs"/>
              </a:rPr>
              <a:t>Graduation rates:</a:t>
            </a:r>
            <a:r>
              <a:rPr lang="en-US" sz="1050" b="0" i="0" kern="1200" dirty="0">
                <a:solidFill>
                  <a:schemeClr val="tx1"/>
                </a:solidFill>
                <a:effectLst/>
                <a:latin typeface="+mn-lt"/>
                <a:ea typeface="+mn-ea"/>
                <a:cs typeface="+mn-cs"/>
              </a:rPr>
              <a:t> Historically, CSU’s six‑year graduation rate for incoming freshmen has been below 50% and its four‑year rate has been below 15%. To address this, CSU launched the Graduation Initiative in 2009 which set a goal to increase six‑ and four‑year graduation rates for first‑time freshmen to 70% and 40%, respectively, by 2025</a:t>
            </a:r>
          </a:p>
          <a:p>
            <a:pPr marL="171450" lvl="0" indent="-171450">
              <a:buFont typeface="Arial" panose="020B0604020202020204" pitchFamily="34" charset="0"/>
              <a:buChar char="•"/>
            </a:pPr>
            <a:r>
              <a:rPr lang="en-US" b="1" i="0" kern="1200" dirty="0">
                <a:solidFill>
                  <a:schemeClr val="tx1"/>
                </a:solidFill>
                <a:effectLst/>
                <a:latin typeface="+mn-lt"/>
                <a:ea typeface="+mn-ea"/>
                <a:cs typeface="+mn-cs"/>
              </a:rPr>
              <a:t>Option 4</a:t>
            </a:r>
            <a:r>
              <a:rPr lang="en-US" b="0" i="0" kern="1200" dirty="0">
                <a:solidFill>
                  <a:schemeClr val="tx1"/>
                </a:solidFill>
                <a:effectLst/>
                <a:latin typeface="+mn-lt"/>
                <a:ea typeface="+mn-ea"/>
                <a:cs typeface="+mn-cs"/>
              </a:rPr>
              <a:t>: For full‑time resident undergraduate students, CSU currently charges $5,742 per year and most of the increase would go to freezing tuition</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$62 million ongoing for a 2% enrollment growth — would fund about 7,300 resident FTE students in 2019‑20</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$45 million ongoing for Graduation Initiative — would bring ongoing funding for the Graduation Initiative to $243 million</a:t>
            </a:r>
            <a:endParaRPr lang="en-US" dirty="0"/>
          </a:p>
        </p:txBody>
      </p:sp>
      <p:sp>
        <p:nvSpPr>
          <p:cNvPr id="4" name="Slide Number Placeholder 3"/>
          <p:cNvSpPr>
            <a:spLocks noGrp="1"/>
          </p:cNvSpPr>
          <p:nvPr>
            <p:ph type="sldNum" sz="quarter" idx="5"/>
          </p:nvPr>
        </p:nvSpPr>
        <p:spPr/>
        <p:txBody>
          <a:bodyPr/>
          <a:lstStyle/>
          <a:p>
            <a:fld id="{E2062E19-69A4-1A46-9C8C-5839010DC16C}" type="slidenum">
              <a:rPr lang="en-US" smtClean="0"/>
              <a:t>11</a:t>
            </a:fld>
            <a:endParaRPr lang="en-US"/>
          </a:p>
        </p:txBody>
      </p:sp>
    </p:spTree>
    <p:extLst>
      <p:ext uri="{BB962C8B-B14F-4D97-AF65-F5344CB8AC3E}">
        <p14:creationId xmlns:p14="http://schemas.microsoft.com/office/powerpoint/2010/main" val="12511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204788"/>
            <a:ext cx="4992688" cy="2808287"/>
          </a:xfrm>
        </p:spPr>
      </p:sp>
      <p:sp>
        <p:nvSpPr>
          <p:cNvPr id="3" name="Notes Placeholder 2"/>
          <p:cNvSpPr>
            <a:spLocks noGrp="1"/>
          </p:cNvSpPr>
          <p:nvPr>
            <p:ph type="body" idx="1"/>
          </p:nvPr>
        </p:nvSpPr>
        <p:spPr>
          <a:xfrm>
            <a:off x="181501" y="3141807"/>
            <a:ext cx="6439436" cy="6002193"/>
          </a:xfrm>
        </p:spPr>
        <p:txBody>
          <a:bodyPr/>
          <a:lstStyle/>
          <a:p>
            <a:pPr marL="0" indent="0">
              <a:buFont typeface="Arial" panose="020B0604020202020204" pitchFamily="34" charset="0"/>
              <a:buNone/>
            </a:pPr>
            <a:r>
              <a:rPr lang="en-US" sz="1050" b="1" dirty="0"/>
              <a:t>Health and Human Services Background Stats:</a:t>
            </a:r>
          </a:p>
          <a:p>
            <a:pPr marL="171450" indent="-171450">
              <a:buFont typeface="Arial" panose="020B0604020202020204" pitchFamily="34" charset="0"/>
              <a:buChar char="•"/>
            </a:pPr>
            <a:r>
              <a:rPr lang="en-US" sz="1050" b="0" dirty="0" err="1"/>
              <a:t>CalWORKS</a:t>
            </a:r>
            <a:r>
              <a:rPr lang="en-US" sz="1050" b="0" dirty="0"/>
              <a:t> is the state’s version of a federal program called Temporary Assistance for Needy Families (TANF) that provides temporary cash assistance to low-income families with children to help them meet basic needs while going back to school, looking for work, etc. It is funded jointly by the federal government and the state.</a:t>
            </a:r>
          </a:p>
          <a:p>
            <a:pPr marL="628650" lvl="1" indent="-171450">
              <a:buFont typeface="Arial" panose="020B0604020202020204" pitchFamily="34" charset="0"/>
              <a:buChar char="•"/>
            </a:pPr>
            <a:r>
              <a:rPr lang="en-US" sz="1050" dirty="0"/>
              <a:t>CalWORKs caseload estimated to be 371,316 in 2019-20, a decrease of 19,845 (-5.1%) over last year</a:t>
            </a:r>
          </a:p>
          <a:p>
            <a:pPr marL="628650" lvl="1" indent="-171450">
              <a:buFont typeface="Arial" panose="020B0604020202020204" pitchFamily="34" charset="0"/>
              <a:buChar char="•"/>
            </a:pPr>
            <a:r>
              <a:rPr lang="en-US" sz="1050" dirty="0"/>
              <a:t>Due to improving economy, caseload has decreased every year from a recent peak of 587,000 in 2010-11 during the Recession</a:t>
            </a:r>
          </a:p>
          <a:p>
            <a:pPr marL="628650" lvl="1" indent="-171450">
              <a:buFont typeface="Arial" panose="020B0604020202020204" pitchFamily="34" charset="0"/>
              <a:buChar char="•"/>
            </a:pPr>
            <a:r>
              <a:rPr lang="en-US" sz="1050" dirty="0"/>
              <a:t>Typically can only receive aid for 24 months (non-consecutive)</a:t>
            </a:r>
            <a:endParaRPr lang="en-US" sz="1050" b="1" dirty="0"/>
          </a:p>
          <a:p>
            <a:pPr marL="171450" indent="-171450">
              <a:buFont typeface="Arial" panose="020B0604020202020204" pitchFamily="34" charset="0"/>
              <a:buChar char="•"/>
            </a:pPr>
            <a:r>
              <a:rPr lang="en-US" sz="1050" b="0" dirty="0"/>
              <a:t>SSI/SSP stands for Supplemental Security Income/State Supplementary Payment, and it is a joint program between the federal government and the state to provide cash assistance to low-income elderly, blind, or disabled people.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SSI/SSP caseload estimated to be 1,218,328 in 2019-20, a decrease of 14,656 (-1.2%) over last year</a:t>
            </a:r>
            <a:br>
              <a:rPr lang="en-US" sz="1050" dirty="0"/>
            </a:br>
            <a:endParaRPr lang="en-US" sz="1050" b="1" dirty="0"/>
          </a:p>
          <a:p>
            <a:pPr marL="0" lvl="0" indent="0">
              <a:buFont typeface="Arial" panose="020B0604020202020204" pitchFamily="34" charset="0"/>
              <a:buNone/>
            </a:pPr>
            <a:r>
              <a:rPr lang="en-US" sz="1050" b="1" i="0" kern="1200" dirty="0">
                <a:solidFill>
                  <a:schemeClr val="tx1"/>
                </a:solidFill>
                <a:effectLst/>
                <a:latin typeface="+mn-lt"/>
                <a:ea typeface="+mn-ea"/>
                <a:cs typeface="+mn-cs"/>
              </a:rPr>
              <a:t>Additional Detail on Options:</a:t>
            </a:r>
          </a:p>
          <a:p>
            <a:pPr marL="171450" lvl="0" indent="-171450">
              <a:buFont typeface="Arial" panose="020B0604020202020204" pitchFamily="34" charset="0"/>
              <a:buChar char="•"/>
            </a:pPr>
            <a:r>
              <a:rPr lang="en-US" b="1" i="0" kern="1200" dirty="0">
                <a:solidFill>
                  <a:schemeClr val="tx1"/>
                </a:solidFill>
                <a:effectLst/>
                <a:latin typeface="+mn-lt"/>
                <a:ea typeface="+mn-ea"/>
                <a:cs typeface="+mn-cs"/>
              </a:rPr>
              <a:t>Option 2</a:t>
            </a:r>
            <a:r>
              <a:rPr lang="en-US" b="0" i="0" kern="1200" dirty="0">
                <a:solidFill>
                  <a:schemeClr val="tx1"/>
                </a:solidFill>
                <a:effectLst/>
                <a:latin typeface="+mn-lt"/>
                <a:ea typeface="+mn-ea"/>
                <a:cs typeface="+mn-cs"/>
              </a:rPr>
              <a:t>: Would bring the </a:t>
            </a:r>
            <a:r>
              <a:rPr lang="en-US" b="0" i="1" kern="1200" dirty="0">
                <a:solidFill>
                  <a:schemeClr val="tx1"/>
                </a:solidFill>
                <a:effectLst/>
                <a:latin typeface="+mn-lt"/>
                <a:ea typeface="+mn-ea"/>
                <a:cs typeface="+mn-cs"/>
              </a:rPr>
              <a:t>maximum</a:t>
            </a:r>
            <a:r>
              <a:rPr lang="en-US" b="0" i="0" kern="1200" dirty="0">
                <a:solidFill>
                  <a:schemeClr val="tx1"/>
                </a:solidFill>
                <a:effectLst/>
                <a:latin typeface="+mn-lt"/>
                <a:ea typeface="+mn-ea"/>
                <a:cs typeface="+mn-cs"/>
              </a:rPr>
              <a:t> grant to 50% of the projected 2019 federal poverty level, effective Oct 1, 2019, which is a 13.1% increase over the current grant amount (43% FPL)</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If the grant amount were to have kept up with inflation since 2007-08, it would be $983 per month</a:t>
            </a:r>
          </a:p>
          <a:p>
            <a:pPr marL="171450" lvl="0" indent="-171450">
              <a:buFont typeface="Arial" panose="020B0604020202020204" pitchFamily="34" charset="0"/>
              <a:buChar char="•"/>
            </a:pPr>
            <a:r>
              <a:rPr lang="en-US" b="1" i="0" kern="1200" dirty="0">
                <a:solidFill>
                  <a:schemeClr val="tx1"/>
                </a:solidFill>
                <a:effectLst/>
                <a:latin typeface="+mn-lt"/>
                <a:ea typeface="+mn-ea"/>
                <a:cs typeface="+mn-cs"/>
              </a:rPr>
              <a:t>Option 3</a:t>
            </a:r>
            <a:r>
              <a:rPr lang="en-US" b="0" i="0" kern="1200" dirty="0">
                <a:solidFill>
                  <a:schemeClr val="tx1"/>
                </a:solidFill>
                <a:effectLst/>
                <a:latin typeface="+mn-lt"/>
                <a:ea typeface="+mn-ea"/>
                <a:cs typeface="+mn-cs"/>
              </a:rPr>
              <a:t>: The current $931 grant amount for individuals who live independently equals 92.6% of the current federal poverty and this option would raise the grant amount to 100% projected 2019 FPL (</a:t>
            </a:r>
            <a:r>
              <a:rPr lang="en-US" b="1" i="0" kern="1200" dirty="0">
                <a:solidFill>
                  <a:schemeClr val="tx1"/>
                </a:solidFill>
                <a:effectLst/>
                <a:latin typeface="+mn-lt"/>
                <a:ea typeface="+mn-ea"/>
                <a:cs typeface="+mn-cs"/>
              </a:rPr>
              <a:t>$1,014 per month </a:t>
            </a:r>
            <a:r>
              <a:rPr lang="en-US" b="0" i="0" kern="1200" dirty="0">
                <a:solidFill>
                  <a:schemeClr val="tx1"/>
                </a:solidFill>
                <a:effectLst/>
                <a:latin typeface="+mn-lt"/>
                <a:ea typeface="+mn-ea"/>
                <a:cs typeface="+mn-cs"/>
              </a:rPr>
              <a:t>for an individual) — federal grant increase of 2.8% effective January 1, 2020 will raise grant to $953.72 </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The grant amount of $1,564 for couples who live independently equals 113% of the current federal poverty guideline for a couple ($1,409 per month)</a:t>
            </a:r>
          </a:p>
          <a:p>
            <a:pPr marL="171450" lvl="0" indent="-171450">
              <a:buFont typeface="Arial" panose="020B0604020202020204" pitchFamily="34" charset="0"/>
              <a:buChar char="•"/>
            </a:pPr>
            <a:r>
              <a:rPr lang="en-US" b="1" dirty="0"/>
              <a:t>Option 4</a:t>
            </a:r>
            <a:r>
              <a:rPr lang="en-US" dirty="0"/>
              <a:t>: Would expand home visiting services to an anticipated 18,500 eligible CalWORKs cases</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Home visiting programs offer parenting training and other assistance — such as help with navigating social services — to expecting parents and parents of young children, particularly those who are at risk of problems such as substance abuse, unemployment, or family violence</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These programs encourage positive parenting and can enhance child and maternal health, help prevent child abuse, and improve child development</a:t>
            </a:r>
            <a:endParaRPr lang="en-US" dirty="0"/>
          </a:p>
        </p:txBody>
      </p:sp>
      <p:sp>
        <p:nvSpPr>
          <p:cNvPr id="4" name="Slide Number Placeholder 3"/>
          <p:cNvSpPr>
            <a:spLocks noGrp="1"/>
          </p:cNvSpPr>
          <p:nvPr>
            <p:ph type="sldNum" sz="quarter" idx="5"/>
          </p:nvPr>
        </p:nvSpPr>
        <p:spPr/>
        <p:txBody>
          <a:bodyPr/>
          <a:lstStyle/>
          <a:p>
            <a:fld id="{E2062E19-69A4-1A46-9C8C-5839010DC16C}" type="slidenum">
              <a:rPr lang="en-US" smtClean="0"/>
              <a:t>12</a:t>
            </a:fld>
            <a:endParaRPr lang="en-US"/>
          </a:p>
        </p:txBody>
      </p:sp>
    </p:spTree>
    <p:extLst>
      <p:ext uri="{BB962C8B-B14F-4D97-AF65-F5344CB8AC3E}">
        <p14:creationId xmlns:p14="http://schemas.microsoft.com/office/powerpoint/2010/main" val="104217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33375"/>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1" i="0" kern="1200" baseline="0" dirty="0">
                <a:solidFill>
                  <a:schemeClr val="tx1"/>
                </a:solidFill>
                <a:effectLst/>
                <a:latin typeface="+mn-lt"/>
                <a:ea typeface="+mn-ea"/>
                <a:cs typeface="+mn-cs"/>
              </a:rPr>
              <a:t>Criminal Justice Background Stats:</a:t>
            </a:r>
          </a:p>
          <a:p>
            <a:pPr marL="171450" indent="-171450">
              <a:buFont typeface="Arial" panose="020B0604020202020204" pitchFamily="34" charset="0"/>
              <a:buChar char="•"/>
            </a:pPr>
            <a:r>
              <a:rPr lang="en-US" sz="1050" b="0" i="0" kern="1200" baseline="0" dirty="0">
                <a:solidFill>
                  <a:schemeClr val="tx1"/>
                </a:solidFill>
                <a:effectLst/>
                <a:latin typeface="+mn-lt"/>
                <a:ea typeface="+mn-ea"/>
                <a:cs typeface="+mn-cs"/>
              </a:rPr>
              <a:t>As of January 16, 2019, California Dept. of Corrections and Rehabilitation (CDCR) housed about 127,000 adult inmates in the state’s prison system</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Most of these inmates are housed in the state’s 35 prisons and 42 conservation camps</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About 5,700 inmates are housed in either in‑state or out‑of‑state contracted prisons</a:t>
            </a:r>
          </a:p>
          <a:p>
            <a:pPr marL="171450" lvl="0" indent="-171450">
              <a:buFont typeface="Arial" panose="020B0604020202020204" pitchFamily="34" charset="0"/>
              <a:buChar char="•"/>
            </a:pPr>
            <a:r>
              <a:rPr lang="en-US" sz="1050" b="0" i="0" kern="1200" baseline="0" dirty="0">
                <a:solidFill>
                  <a:schemeClr val="tx1"/>
                </a:solidFill>
                <a:effectLst/>
                <a:latin typeface="+mn-lt"/>
                <a:ea typeface="+mn-ea"/>
                <a:cs typeface="+mn-cs"/>
              </a:rPr>
              <a:t>$11 billion of the proposed $12.3 billion in 2019-20 goes specifically to adult prisons</a:t>
            </a:r>
          </a:p>
          <a:p>
            <a:pPr marL="628650" lvl="1" indent="-171450">
              <a:buFont typeface="Arial" panose="020B0604020202020204" pitchFamily="34" charset="0"/>
              <a:buChar char="•"/>
            </a:pPr>
            <a:endParaRPr lang="en-US" sz="1050" b="0" i="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050" b="1" i="0" kern="1200" baseline="0" dirty="0">
                <a:solidFill>
                  <a:schemeClr val="tx1"/>
                </a:solidFill>
                <a:effectLst/>
                <a:latin typeface="+mn-lt"/>
                <a:ea typeface="+mn-ea"/>
                <a:cs typeface="+mn-cs"/>
              </a:rPr>
              <a:t>Additional Detail on Options:</a:t>
            </a:r>
          </a:p>
          <a:p>
            <a:pPr marL="171450" lvl="0" indent="-171450">
              <a:buFont typeface="Arial" panose="020B0604020202020204" pitchFamily="34" charset="0"/>
              <a:buChar char="•"/>
            </a:pPr>
            <a:r>
              <a:rPr lang="en-US" sz="1050" b="1" i="0" kern="1200" baseline="0" dirty="0">
                <a:solidFill>
                  <a:schemeClr val="tx1"/>
                </a:solidFill>
                <a:effectLst/>
                <a:latin typeface="+mn-lt"/>
                <a:ea typeface="+mn-ea"/>
                <a:cs typeface="+mn-cs"/>
              </a:rPr>
              <a:t>Option 2</a:t>
            </a:r>
            <a:r>
              <a:rPr lang="en-US" sz="1050" b="0" i="0" kern="1200" baseline="0" dirty="0">
                <a:solidFill>
                  <a:schemeClr val="tx1"/>
                </a:solidFill>
                <a:effectLst/>
                <a:latin typeface="+mn-lt"/>
                <a:ea typeface="+mn-ea"/>
                <a:cs typeface="+mn-cs"/>
              </a:rPr>
              <a:t>: Budget includes $475 million for rehabilitation programs in 2019-20, up from $300 million in 2012-13</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Of the 36,000 inmates released in 2012-13, 16,500 (46%) were convicted of a subsequent crime within three years</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State operates 114,000 rehabilitation program slots (2x as many as 2015-16)</a:t>
            </a:r>
          </a:p>
          <a:p>
            <a:pPr marL="1085850" lvl="2" indent="-171450">
              <a:buFont typeface="Arial" panose="020B0604020202020204" pitchFamily="34" charset="0"/>
              <a:buChar char="•"/>
            </a:pPr>
            <a:r>
              <a:rPr lang="en-US" sz="1050" b="0" i="0" kern="1200" baseline="0" dirty="0">
                <a:solidFill>
                  <a:schemeClr val="tx1"/>
                </a:solidFill>
                <a:effectLst/>
                <a:latin typeface="+mn-lt"/>
                <a:ea typeface="+mn-ea"/>
                <a:cs typeface="+mn-cs"/>
              </a:rPr>
              <a:t>Nearly half are for education-related purposes (academic and career)</a:t>
            </a:r>
          </a:p>
          <a:p>
            <a:pPr marL="1085850" lvl="2" indent="-171450">
              <a:buFont typeface="Arial" panose="020B0604020202020204" pitchFamily="34" charset="0"/>
              <a:buChar char="•"/>
            </a:pPr>
            <a:r>
              <a:rPr lang="en-US" sz="1050" b="0" i="0" kern="1200" baseline="0" dirty="0">
                <a:solidFill>
                  <a:schemeClr val="tx1"/>
                </a:solidFill>
                <a:effectLst/>
                <a:latin typeface="+mn-lt"/>
                <a:ea typeface="+mn-ea"/>
                <a:cs typeface="+mn-cs"/>
              </a:rPr>
              <a:t>2</a:t>
            </a:r>
            <a:r>
              <a:rPr lang="en-US" sz="1050" b="0" i="0" kern="1200" baseline="30000" dirty="0">
                <a:solidFill>
                  <a:schemeClr val="tx1"/>
                </a:solidFill>
                <a:effectLst/>
                <a:latin typeface="+mn-lt"/>
                <a:ea typeface="+mn-ea"/>
                <a:cs typeface="+mn-cs"/>
              </a:rPr>
              <a:t>nd</a:t>
            </a:r>
            <a:r>
              <a:rPr lang="en-US" sz="1050" b="0" i="0" kern="1200" baseline="0" dirty="0">
                <a:solidFill>
                  <a:schemeClr val="tx1"/>
                </a:solidFill>
                <a:effectLst/>
                <a:latin typeface="+mn-lt"/>
                <a:ea typeface="+mn-ea"/>
                <a:cs typeface="+mn-cs"/>
              </a:rPr>
              <a:t> largest is cognitive behavioral therapy (CBT), 3</a:t>
            </a:r>
            <a:r>
              <a:rPr lang="en-US" sz="1050" b="0" i="0" kern="1200" baseline="30000" dirty="0">
                <a:solidFill>
                  <a:schemeClr val="tx1"/>
                </a:solidFill>
                <a:effectLst/>
                <a:latin typeface="+mn-lt"/>
                <a:ea typeface="+mn-ea"/>
                <a:cs typeface="+mn-cs"/>
              </a:rPr>
              <a:t>rd</a:t>
            </a:r>
            <a:r>
              <a:rPr lang="en-US" sz="1050" b="0" i="0" kern="1200" baseline="0" dirty="0">
                <a:solidFill>
                  <a:schemeClr val="tx1"/>
                </a:solidFill>
                <a:effectLst/>
                <a:latin typeface="+mn-lt"/>
                <a:ea typeface="+mn-ea"/>
                <a:cs typeface="+mn-cs"/>
              </a:rPr>
              <a:t> is employment preparation and 4</a:t>
            </a:r>
            <a:r>
              <a:rPr lang="en-US" sz="1050" b="0" i="0" kern="1200" baseline="30000" dirty="0">
                <a:solidFill>
                  <a:schemeClr val="tx1"/>
                </a:solidFill>
                <a:effectLst/>
                <a:latin typeface="+mn-lt"/>
                <a:ea typeface="+mn-ea"/>
                <a:cs typeface="+mn-cs"/>
              </a:rPr>
              <a:t>th</a:t>
            </a:r>
            <a:r>
              <a:rPr lang="en-US" sz="1050" b="0" i="0" kern="1200" baseline="0" dirty="0">
                <a:solidFill>
                  <a:schemeClr val="tx1"/>
                </a:solidFill>
                <a:effectLst/>
                <a:latin typeface="+mn-lt"/>
                <a:ea typeface="+mn-ea"/>
                <a:cs typeface="+mn-cs"/>
              </a:rPr>
              <a:t> is substance abuse</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A 2015 CDCR report found that offenders who received in-prison substance abuse treatment and/or aftercare had a 31.2% lower recidivism rate than those that did not</a:t>
            </a:r>
          </a:p>
          <a:p>
            <a:pPr marL="171450" lvl="0" indent="-171450">
              <a:buFont typeface="Arial" panose="020B0604020202020204" pitchFamily="34" charset="0"/>
              <a:buChar char="•"/>
            </a:pPr>
            <a:r>
              <a:rPr lang="en-US" sz="1050" b="1" i="0" kern="1200" baseline="0" dirty="0">
                <a:solidFill>
                  <a:schemeClr val="tx1"/>
                </a:solidFill>
                <a:effectLst/>
                <a:latin typeface="+mn-lt"/>
                <a:ea typeface="+mn-ea"/>
                <a:cs typeface="+mn-cs"/>
              </a:rPr>
              <a:t>Option 3</a:t>
            </a:r>
            <a:r>
              <a:rPr lang="en-US" sz="105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SB 10, passed in 2018, </a:t>
            </a:r>
            <a:r>
              <a:rPr lang="en-US" sz="1200" b="0" i="1" u="sng" kern="1200" dirty="0">
                <a:solidFill>
                  <a:schemeClr val="tx1"/>
                </a:solidFill>
                <a:effectLst/>
                <a:latin typeface="+mn-lt"/>
                <a:ea typeface="+mn-ea"/>
                <a:cs typeface="+mn-cs"/>
              </a:rPr>
              <a:t>was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set to go into effect October 1, 2019, with the intent to help moved the state away from cash bail and set up pre-trial services offices to conduct public safety and flight risk assessments. The bill would instead allow the state to release most people—perhaps utilizing electronic monitoring, for example—if they do not pose a risk to public safety and are likely to show up to their court date.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kern="1200" baseline="0" dirty="0">
                <a:solidFill>
                  <a:schemeClr val="tx1"/>
                </a:solidFill>
                <a:effectLst/>
                <a:latin typeface="+mn-lt"/>
                <a:ea typeface="+mn-ea"/>
                <a:cs typeface="+mn-cs"/>
              </a:rPr>
              <a:t>While the bill was passed and set to go into effect this year, the bail bond industry successfully sued to have it put on the November 2020 ballot so the bill now won’t be implemented until those results are in</a:t>
            </a:r>
          </a:p>
          <a:p>
            <a:pPr marL="628650" lvl="1" indent="-171450">
              <a:buFont typeface="Arial" panose="020B0604020202020204" pitchFamily="34" charset="0"/>
              <a:buChar char="•"/>
            </a:pPr>
            <a:r>
              <a:rPr lang="en-US" dirty="0"/>
              <a:t>California has 3,200 licensed bail bondsmen and the industry employs 7,000 people total</a:t>
            </a:r>
          </a:p>
          <a:p>
            <a:pPr marL="628650" lvl="1" indent="-171450">
              <a:buFont typeface="Arial" panose="020B0604020202020204" pitchFamily="34" charset="0"/>
              <a:buChar char="•"/>
            </a:pPr>
            <a:r>
              <a:rPr lang="en-US" dirty="0"/>
              <a:t>Background info on SB 10:</a:t>
            </a:r>
          </a:p>
          <a:p>
            <a:pPr marL="1085850" lvl="2" indent="-171450">
              <a:buFont typeface="Arial" panose="020B0604020202020204" pitchFamily="34" charset="0"/>
              <a:buChar char="•"/>
            </a:pPr>
            <a:r>
              <a:rPr lang="en-US" dirty="0"/>
              <a:t>60% of California jail beds (local and county-level) filled by people waiting for trial, and most of those because they cannot afford bail</a:t>
            </a:r>
          </a:p>
          <a:p>
            <a:pPr marL="1085850" lvl="2" indent="-171450">
              <a:buFont typeface="Arial" panose="020B0604020202020204" pitchFamily="34" charset="0"/>
              <a:buChar char="•"/>
            </a:pPr>
            <a:r>
              <a:rPr lang="en-US" dirty="0"/>
              <a:t>Median bail amount in California is $50,000 and bail bond rate is 10%, compared to the national average bond rate of $10,000</a:t>
            </a:r>
          </a:p>
          <a:p>
            <a:pPr marL="1085850" lvl="2" indent="-171450">
              <a:buFont typeface="Arial" panose="020B0604020202020204" pitchFamily="34" charset="0"/>
              <a:buChar char="•"/>
            </a:pPr>
            <a:r>
              <a:rPr lang="en-US" dirty="0"/>
              <a:t>Costs approximately $100 a day to keep someone in jail</a:t>
            </a:r>
          </a:p>
          <a:p>
            <a:pPr marL="1085850" lvl="2" indent="-171450">
              <a:buFont typeface="Arial" panose="020B0604020202020204" pitchFamily="34" charset="0"/>
              <a:buChar char="•"/>
            </a:pPr>
            <a:r>
              <a:rPr lang="en-US" dirty="0"/>
              <a:t>Sets up county offices to do risk assessments and base release decisions on those criteria rather than a bail schedule</a:t>
            </a:r>
          </a:p>
          <a:p>
            <a:pPr marL="1085850" lvl="2" indent="-171450">
              <a:buFont typeface="Arial" panose="020B0604020202020204" pitchFamily="34" charset="0"/>
              <a:buChar char="•"/>
            </a:pPr>
            <a:r>
              <a:rPr lang="en-US" dirty="0"/>
              <a:t>The US and the Philippines are the only two countries with a cash bail system</a:t>
            </a:r>
          </a:p>
          <a:p>
            <a:pPr marL="171450" lvl="0" indent="-171450">
              <a:buFont typeface="Arial" panose="020B0604020202020204" pitchFamily="34" charset="0"/>
              <a:buChar char="•"/>
            </a:pPr>
            <a:r>
              <a:rPr lang="en-US" b="1" dirty="0"/>
              <a:t>Option 4</a:t>
            </a:r>
            <a:r>
              <a:rPr lang="en-US" dirty="0"/>
              <a:t>: Additional $35 million to Commission on Peace Officer Standards and Training (POST) that sets standards and creates training programs for law enforcement</a:t>
            </a:r>
          </a:p>
          <a:p>
            <a:pPr marL="628650" lvl="1" indent="-171450">
              <a:buFont typeface="Arial" panose="020B0604020202020204" pitchFamily="34" charset="0"/>
              <a:buChar char="•"/>
            </a:pPr>
            <a:r>
              <a:rPr lang="en-US" dirty="0"/>
              <a:t>Would go to administration, training and ensuring quality of training, and local assistance and reimbursement funding</a:t>
            </a:r>
          </a:p>
        </p:txBody>
      </p:sp>
      <p:sp>
        <p:nvSpPr>
          <p:cNvPr id="4" name="Slide Number Placeholder 3"/>
          <p:cNvSpPr>
            <a:spLocks noGrp="1"/>
          </p:cNvSpPr>
          <p:nvPr>
            <p:ph type="sldNum" sz="quarter" idx="5"/>
          </p:nvPr>
        </p:nvSpPr>
        <p:spPr/>
        <p:txBody>
          <a:bodyPr/>
          <a:lstStyle/>
          <a:p>
            <a:fld id="{E2062E19-69A4-1A46-9C8C-5839010DC16C}" type="slidenum">
              <a:rPr lang="en-US" smtClean="0"/>
              <a:t>13</a:t>
            </a:fld>
            <a:endParaRPr lang="en-US"/>
          </a:p>
        </p:txBody>
      </p:sp>
    </p:spTree>
    <p:extLst>
      <p:ext uri="{BB962C8B-B14F-4D97-AF65-F5344CB8AC3E}">
        <p14:creationId xmlns:p14="http://schemas.microsoft.com/office/powerpoint/2010/main" val="357929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230188"/>
            <a:ext cx="5014912" cy="2820987"/>
          </a:xfrm>
        </p:spPr>
      </p:sp>
      <p:sp>
        <p:nvSpPr>
          <p:cNvPr id="3" name="Notes Placeholder 2"/>
          <p:cNvSpPr>
            <a:spLocks noGrp="1"/>
          </p:cNvSpPr>
          <p:nvPr>
            <p:ph type="body" idx="1"/>
          </p:nvPr>
        </p:nvSpPr>
        <p:spPr>
          <a:xfrm>
            <a:off x="251351" y="3141663"/>
            <a:ext cx="6439436" cy="5796275"/>
          </a:xfrm>
        </p:spPr>
        <p:txBody>
          <a:bodyPr/>
          <a:lstStyle/>
          <a:p>
            <a:pPr marL="0" indent="0">
              <a:buFont typeface="Arial" panose="020B0604020202020204" pitchFamily="34" charset="0"/>
              <a:buNone/>
            </a:pPr>
            <a:r>
              <a:rPr lang="en-US" sz="1050" b="1" i="0" kern="1200" baseline="0" dirty="0">
                <a:solidFill>
                  <a:schemeClr val="tx1"/>
                </a:solidFill>
                <a:effectLst/>
                <a:latin typeface="+mn-lt"/>
                <a:ea typeface="+mn-ea"/>
                <a:cs typeface="+mn-cs"/>
              </a:rPr>
              <a:t>Health Care Background Stats:</a:t>
            </a:r>
          </a:p>
          <a:p>
            <a:pPr marL="171450" indent="-171450">
              <a:buFont typeface="Arial" panose="020B0604020202020204" pitchFamily="34" charset="0"/>
              <a:buChar char="•"/>
            </a:pPr>
            <a:r>
              <a:rPr lang="en-US" sz="1050" b="0" i="0" kern="1200" baseline="0" dirty="0" err="1">
                <a:solidFill>
                  <a:schemeClr val="tx1"/>
                </a:solidFill>
                <a:effectLst/>
                <a:latin typeface="+mn-lt"/>
                <a:ea typeface="+mn-ea"/>
                <a:cs typeface="+mn-cs"/>
              </a:rPr>
              <a:t>Medi</a:t>
            </a:r>
            <a:r>
              <a:rPr lang="en-US" sz="1050" b="0" i="0" kern="1200" baseline="0" dirty="0">
                <a:solidFill>
                  <a:schemeClr val="tx1"/>
                </a:solidFill>
                <a:effectLst/>
                <a:latin typeface="+mn-lt"/>
                <a:ea typeface="+mn-ea"/>
                <a:cs typeface="+mn-cs"/>
              </a:rPr>
              <a:t>-Cal covers 40% of all children, half of all people with disabilities, over a million seniors, and nearly 4 million adults. It also pays for more than 50% of all births in the state and 58% of all patient days in long-term care facilities. </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In total, 13 million—or one in three—Californians rely on the program for health coverage</a:t>
            </a:r>
          </a:p>
          <a:p>
            <a:pPr marL="171450" lvl="0" indent="-171450">
              <a:buFont typeface="Arial" panose="020B0604020202020204" pitchFamily="34" charset="0"/>
              <a:buChar char="•"/>
            </a:pPr>
            <a:r>
              <a:rPr lang="en-US" b="0" i="0" kern="1200" baseline="0" dirty="0">
                <a:solidFill>
                  <a:schemeClr val="tx1"/>
                </a:solidFill>
                <a:effectLst/>
                <a:latin typeface="+mn-lt"/>
                <a:ea typeface="+mn-ea"/>
                <a:cs typeface="+mn-cs"/>
              </a:rPr>
              <a:t>Total </a:t>
            </a:r>
            <a:r>
              <a:rPr lang="en-US" b="0" i="0" kern="1200" baseline="0" dirty="0" err="1">
                <a:solidFill>
                  <a:schemeClr val="tx1"/>
                </a:solidFill>
                <a:effectLst/>
                <a:latin typeface="+mn-lt"/>
                <a:ea typeface="+mn-ea"/>
                <a:cs typeface="+mn-cs"/>
              </a:rPr>
              <a:t>Medi</a:t>
            </a:r>
            <a:r>
              <a:rPr lang="en-US" b="0" i="0" kern="1200" baseline="0" dirty="0">
                <a:solidFill>
                  <a:schemeClr val="tx1"/>
                </a:solidFill>
                <a:effectLst/>
                <a:latin typeface="+mn-lt"/>
                <a:ea typeface="+mn-ea"/>
                <a:cs typeface="+mn-cs"/>
              </a:rPr>
              <a:t>-Cal spending is about 63% from federal sources, 21% from the General Fund, and 16% from other state and local funds</a:t>
            </a:r>
          </a:p>
          <a:p>
            <a:pPr marL="171450" lvl="0" indent="-171450">
              <a:buFont typeface="Arial" panose="020B0604020202020204" pitchFamily="34" charset="0"/>
              <a:buChar char="•"/>
            </a:pPr>
            <a:r>
              <a:rPr lang="en-US" b="0" i="0" kern="1200" baseline="0" dirty="0">
                <a:solidFill>
                  <a:schemeClr val="tx1"/>
                </a:solidFill>
                <a:effectLst/>
                <a:latin typeface="+mn-lt"/>
                <a:ea typeface="+mn-ea"/>
                <a:cs typeface="+mn-cs"/>
              </a:rPr>
              <a:t>About 3 million Californians remain uninsured</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Of California’s uninsured: one in four were age 25 to 34, nearly one in three were noncitizens, and over half were Latino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kern="1200" baseline="0" dirty="0">
                <a:solidFill>
                  <a:schemeClr val="tx1"/>
                </a:solidFill>
                <a:effectLst/>
                <a:latin typeface="+mn-lt"/>
                <a:ea typeface="+mn-ea"/>
                <a:cs typeface="+mn-cs"/>
              </a:rPr>
              <a:t>Of the 1.7 million uninsured workers in California, 47% worked for private companies with fewer than 50 workers</a:t>
            </a:r>
          </a:p>
          <a:p>
            <a:pPr marL="171450" lvl="0" indent="-171450">
              <a:buFont typeface="Arial" panose="020B0604020202020204" pitchFamily="34" charset="0"/>
              <a:buChar char="•"/>
            </a:pPr>
            <a:endParaRPr lang="en-US" b="1" dirty="0"/>
          </a:p>
          <a:p>
            <a:pPr marL="0" lvl="0" indent="0">
              <a:buFont typeface="Arial" panose="020B0604020202020204" pitchFamily="34" charset="0"/>
              <a:buNone/>
            </a:pPr>
            <a:r>
              <a:rPr lang="en-US" b="1" dirty="0"/>
              <a:t>Additional Detail on Options:</a:t>
            </a:r>
          </a:p>
          <a:p>
            <a:pPr marL="171450" lvl="0" indent="-171450">
              <a:buFont typeface="Arial" panose="020B0604020202020204" pitchFamily="34" charset="0"/>
              <a:buChar char="•"/>
            </a:pPr>
            <a:r>
              <a:rPr lang="en-US" b="1" dirty="0"/>
              <a:t>Option 2</a:t>
            </a:r>
            <a:r>
              <a:rPr lang="en-US" dirty="0"/>
              <a:t>: CA already expanded full-scope </a:t>
            </a:r>
            <a:r>
              <a:rPr lang="en-US" dirty="0" err="1"/>
              <a:t>Medi</a:t>
            </a:r>
            <a:r>
              <a:rPr lang="en-US" dirty="0"/>
              <a:t>-Cal to eligible youth age 18 and younger regardless of immigration status in 2016</a:t>
            </a:r>
          </a:p>
          <a:p>
            <a:pPr marL="628650" lvl="1" indent="-171450">
              <a:buFont typeface="Arial" panose="020B0604020202020204" pitchFamily="34" charset="0"/>
              <a:buChar char="•"/>
            </a:pPr>
            <a:r>
              <a:rPr lang="en-US" dirty="0"/>
              <a:t>Would expand coverage to those aged 19 through 25 beginning January 1, 2020</a:t>
            </a:r>
          </a:p>
          <a:p>
            <a:pPr marL="628650" lvl="1" indent="-171450">
              <a:buFont typeface="Arial" panose="020B0604020202020204" pitchFamily="34" charset="0"/>
              <a:buChar char="•"/>
            </a:pPr>
            <a:r>
              <a:rPr lang="en-US" dirty="0"/>
              <a:t>Would provide coverage to approximately 90,000 undocumented adults during the first year</a:t>
            </a:r>
          </a:p>
          <a:p>
            <a:pPr marL="628650" lvl="1" indent="-171450">
              <a:buFont typeface="Arial" panose="020B0604020202020204" pitchFamily="34" charset="0"/>
              <a:buChar char="•"/>
            </a:pPr>
            <a:r>
              <a:rPr lang="en-US" dirty="0"/>
              <a:t>Will grow to $196 million per year once implemented for a full fiscal year and the state can’t use federal Medicaid funds to cover non-citizens</a:t>
            </a:r>
          </a:p>
          <a:p>
            <a:pPr marL="171450" lvl="0" indent="-171450">
              <a:buFont typeface="Arial" panose="020B0604020202020204" pitchFamily="34" charset="0"/>
              <a:buChar char="•"/>
            </a:pPr>
            <a:r>
              <a:rPr lang="en-US" b="1" dirty="0"/>
              <a:t>Option 3</a:t>
            </a:r>
            <a:r>
              <a:rPr lang="en-US" dirty="0"/>
              <a:t>: Would increase financial assistance to 663,000 people enrolled through Covered California</a:t>
            </a:r>
          </a:p>
          <a:p>
            <a:pPr marL="628650" lvl="1" indent="-171450">
              <a:buFont typeface="Arial" panose="020B0604020202020204" pitchFamily="34" charset="0"/>
              <a:buChar char="•"/>
            </a:pPr>
            <a:r>
              <a:rPr lang="en-US" dirty="0"/>
              <a:t>Subsidies would average around $10 per month on top of the hundreds in federal subsidies this population receives</a:t>
            </a:r>
          </a:p>
          <a:p>
            <a:pPr marL="171450" lvl="0" indent="-171450">
              <a:buFont typeface="Arial" panose="020B0604020202020204" pitchFamily="34" charset="0"/>
              <a:buChar char="•"/>
            </a:pPr>
            <a:r>
              <a:rPr lang="en-US" b="1" dirty="0"/>
              <a:t>Option 4</a:t>
            </a:r>
            <a:r>
              <a:rPr lang="en-US" dirty="0"/>
              <a:t>: Estimated that over235,000 individuals that don’t receive federal premium assistance would receive state premium assistance</a:t>
            </a:r>
          </a:p>
          <a:p>
            <a:pPr marL="628650" lvl="1" indent="-171450">
              <a:buFont typeface="Arial" panose="020B0604020202020204" pitchFamily="34" charset="0"/>
              <a:buChar char="•"/>
            </a:pPr>
            <a:r>
              <a:rPr lang="en-US" dirty="0"/>
              <a:t>Subsidies would average $119 per month</a:t>
            </a:r>
          </a:p>
          <a:p>
            <a:pPr marL="171450" lvl="0" indent="-171450">
              <a:buFont typeface="Arial" panose="020B0604020202020204" pitchFamily="34" charset="0"/>
              <a:buChar char="•"/>
            </a:pPr>
            <a:r>
              <a:rPr lang="en-US" b="1" dirty="0"/>
              <a:t>Option 5</a:t>
            </a:r>
            <a:r>
              <a:rPr lang="en-US" dirty="0"/>
              <a:t>: Includes enacting a state individual mandate with a penalty modeled after the federal individual mandate in conjunction with premium subsidies </a:t>
            </a:r>
          </a:p>
          <a:p>
            <a:pPr marL="628650" lvl="1" indent="-171450">
              <a:buFont typeface="Arial" panose="020B0604020202020204" pitchFamily="34" charset="0"/>
              <a:buChar char="•"/>
            </a:pPr>
            <a:r>
              <a:rPr lang="en-US" dirty="0"/>
              <a:t>Assumes penalty would take effect January 1, 2020 and would raise an estimated $317 million in 2020-21, rising to $353 million in 2022-23</a:t>
            </a:r>
          </a:p>
          <a:p>
            <a:pPr marL="628650" lvl="1" indent="-171450">
              <a:buFont typeface="Arial" panose="020B0604020202020204" pitchFamily="34" charset="0"/>
              <a:buChar char="•"/>
            </a:pPr>
            <a:r>
              <a:rPr lang="en-US" dirty="0"/>
              <a:t>Total subsidies cost estimated to be $295 million in 2019-20, rising to $380 million by 2021-22</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Projected to increase enrollment in Covered California by 478,000, premiums would be reduced by an average of $31/month for 662,000 existing off-exchange enrollees due to the improved risk mix for new enrollment</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Without the penalty, subsidies would cause total individual market enrollment to rise by nearly 126,000, premiums would be reduced by $21/month on average for approximately 1.3 million existing Covered California enrollees and only $14/month for 662,00 existing off-exchange enrollees</a:t>
            </a:r>
          </a:p>
        </p:txBody>
      </p:sp>
      <p:sp>
        <p:nvSpPr>
          <p:cNvPr id="4" name="Slide Number Placeholder 3"/>
          <p:cNvSpPr>
            <a:spLocks noGrp="1"/>
          </p:cNvSpPr>
          <p:nvPr>
            <p:ph type="sldNum" sz="quarter" idx="5"/>
          </p:nvPr>
        </p:nvSpPr>
        <p:spPr/>
        <p:txBody>
          <a:bodyPr/>
          <a:lstStyle/>
          <a:p>
            <a:fld id="{E2062E19-69A4-1A46-9C8C-5839010DC16C}" type="slidenum">
              <a:rPr lang="en-US" smtClean="0"/>
              <a:t>14</a:t>
            </a:fld>
            <a:endParaRPr lang="en-US"/>
          </a:p>
        </p:txBody>
      </p:sp>
    </p:spTree>
    <p:extLst>
      <p:ext uri="{BB962C8B-B14F-4D97-AF65-F5344CB8AC3E}">
        <p14:creationId xmlns:p14="http://schemas.microsoft.com/office/powerpoint/2010/main" val="4002891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07975"/>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Housing &amp; Homelessness Background Stats:</a:t>
            </a:r>
          </a:p>
          <a:p>
            <a:pPr marL="171450" indent="-171450">
              <a:buFont typeface="Arial" panose="020B0604020202020204" pitchFamily="34" charset="0"/>
              <a:buChar char="•"/>
            </a:pPr>
            <a:r>
              <a:rPr lang="en-US" dirty="0"/>
              <a:t>The state used to invest $1.7 billion annually into affordable housing programs</a:t>
            </a:r>
          </a:p>
          <a:p>
            <a:pPr marL="628650" lvl="1" indent="-171450">
              <a:buFont typeface="Arial" panose="020B0604020202020204" pitchFamily="34" charset="0"/>
              <a:buChar char="•"/>
            </a:pPr>
            <a:r>
              <a:rPr lang="en-US" dirty="0"/>
              <a:t>The California Department of Housing and Community Development (HCD) awarded $460 million in grants for affordable housing in 2016-17</a:t>
            </a:r>
          </a:p>
          <a:p>
            <a:pPr marL="628650" lvl="1" indent="-171450">
              <a:buFont typeface="Arial" panose="020B0604020202020204" pitchFamily="34" charset="0"/>
              <a:buChar char="•"/>
            </a:pPr>
            <a:r>
              <a:rPr lang="en-US" dirty="0"/>
              <a:t>Voters approved Proposition 1 in November 2018 that will allocate $4 billion in bond funds for various housing programs</a:t>
            </a:r>
          </a:p>
          <a:p>
            <a:pPr marL="171450" indent="-171450">
              <a:buFont typeface="Arial" panose="020B0604020202020204" pitchFamily="34" charset="0"/>
              <a:buChar char="•"/>
            </a:pPr>
            <a:r>
              <a:rPr lang="en-US" dirty="0"/>
              <a:t>Of the estimated 200,000 units of housing that are needed annually merely to keep up with population growth, only 113,000 units were permitted in 2017</a:t>
            </a:r>
          </a:p>
          <a:p>
            <a:pPr marL="628650" lvl="1" indent="-171450">
              <a:buFont typeface="Arial" panose="020B0604020202020204" pitchFamily="34" charset="0"/>
              <a:buChar char="•"/>
            </a:pPr>
            <a:r>
              <a:rPr lang="en-US" dirty="0"/>
              <a:t>Since 2007, fewer than 750,000 units were permitted, accounting for only 40% of projected need</a:t>
            </a:r>
          </a:p>
          <a:p>
            <a:pPr marL="171450" indent="-171450">
              <a:buFont typeface="Arial" panose="020B0604020202020204" pitchFamily="34" charset="0"/>
              <a:buChar char="•"/>
            </a:pPr>
            <a:r>
              <a:rPr lang="en-US" dirty="0"/>
              <a:t>Estimated 134,000 homeless in California in 2017—25% of the nation’s homeless population and homelessness in California has increased 9% since 2010</a:t>
            </a:r>
          </a:p>
          <a:p>
            <a:pPr marL="171450" indent="-171450">
              <a:buFont typeface="Arial" panose="020B0604020202020204" pitchFamily="34" charset="0"/>
              <a:buChar char="•"/>
            </a:pPr>
            <a:r>
              <a:rPr lang="en-US" dirty="0"/>
              <a:t>Homeless include people from vulnerable populations:</a:t>
            </a:r>
          </a:p>
          <a:p>
            <a:pPr marL="628650" lvl="1" indent="-171450">
              <a:buFont typeface="Arial" panose="020B0604020202020204" pitchFamily="34" charset="0"/>
              <a:buChar char="•"/>
            </a:pPr>
            <a:r>
              <a:rPr lang="en-US" dirty="0"/>
              <a:t>26% are severely mentally ill</a:t>
            </a:r>
          </a:p>
          <a:p>
            <a:pPr marL="628650" lvl="1" indent="-171450">
              <a:buFont typeface="Arial" panose="020B0604020202020204" pitchFamily="34" charset="0"/>
              <a:buChar char="•"/>
            </a:pPr>
            <a:r>
              <a:rPr lang="en-US" dirty="0"/>
              <a:t>24% are victims of domestic violence</a:t>
            </a:r>
          </a:p>
          <a:p>
            <a:pPr marL="628650" lvl="1" indent="-171450">
              <a:buFont typeface="Arial" panose="020B0604020202020204" pitchFamily="34" charset="0"/>
              <a:buChar char="•"/>
            </a:pPr>
            <a:r>
              <a:rPr lang="en-US" dirty="0"/>
              <a:t>13% are youth</a:t>
            </a:r>
          </a:p>
          <a:p>
            <a:pPr marL="628650" lvl="1" indent="-171450">
              <a:buFont typeface="Arial" panose="020B0604020202020204" pitchFamily="34" charset="0"/>
              <a:buChar char="•"/>
            </a:pPr>
            <a:r>
              <a:rPr lang="en-US" dirty="0"/>
              <a:t>9% are veterans</a:t>
            </a:r>
          </a:p>
          <a:p>
            <a:pPr marL="171450" lvl="0" indent="-171450">
              <a:buFont typeface="Arial" panose="020B0604020202020204" pitchFamily="34" charset="0"/>
              <a:buChar char="•"/>
            </a:pPr>
            <a:endParaRPr lang="en-US" b="1" dirty="0"/>
          </a:p>
          <a:p>
            <a:pPr marL="0" lvl="0" indent="0">
              <a:buFont typeface="Arial" panose="020B0604020202020204" pitchFamily="34" charset="0"/>
              <a:buNone/>
            </a:pPr>
            <a:r>
              <a:rPr lang="en-US" b="1" dirty="0"/>
              <a:t>Additional Detail on Options:</a:t>
            </a:r>
          </a:p>
          <a:p>
            <a:pPr marL="171450" lvl="0" indent="-171450">
              <a:buFont typeface="Arial" panose="020B0604020202020204" pitchFamily="34" charset="0"/>
              <a:buChar char="•"/>
            </a:pPr>
            <a:r>
              <a:rPr lang="en-US" sz="1100" b="1" dirty="0"/>
              <a:t>Option 2</a:t>
            </a:r>
            <a:r>
              <a:rPr lang="en-US" sz="1100" dirty="0"/>
              <a:t>: $250 million in grants to cities to support technical assistance and staffing to cities to develop plans to reach higher housing goals</a:t>
            </a:r>
          </a:p>
          <a:p>
            <a:pPr marL="628650" lvl="1" indent="-171450">
              <a:buFont typeface="Arial" panose="020B0604020202020204" pitchFamily="34" charset="0"/>
              <a:buChar char="•"/>
            </a:pPr>
            <a:r>
              <a:rPr lang="en-US" sz="1100" dirty="0"/>
              <a:t>Remaining $500 million will now be allocated to the Infill Infrastructure Grant Program (IIGP), which provides gap funding for infrastructure that supports higher-density affordable and mixed-income housing in locations designated as infill</a:t>
            </a:r>
          </a:p>
          <a:p>
            <a:pPr marL="171450" lvl="0" indent="-171450">
              <a:buFont typeface="Arial" panose="020B0604020202020204" pitchFamily="34" charset="0"/>
              <a:buChar char="•"/>
            </a:pPr>
            <a:r>
              <a:rPr lang="en-US" sz="1100" b="1" dirty="0"/>
              <a:t>Option 3</a:t>
            </a:r>
            <a:r>
              <a:rPr lang="en-US" sz="1100" b="0" dirty="0"/>
              <a:t>: Updated to $650 million from $500 million with the following allocation:</a:t>
            </a:r>
          </a:p>
          <a:p>
            <a:pPr marL="628650" lvl="1" indent="-171450">
              <a:buFont typeface="Arial" panose="020B0604020202020204" pitchFamily="34" charset="0"/>
              <a:buChar char="•"/>
            </a:pPr>
            <a:r>
              <a:rPr lang="en-US" sz="1100" b="0" dirty="0"/>
              <a:t>$275 million to the 13 most populous cities</a:t>
            </a:r>
          </a:p>
          <a:p>
            <a:pPr marL="628650" lvl="1" indent="-171450">
              <a:buFont typeface="Arial" panose="020B0604020202020204" pitchFamily="34" charset="0"/>
              <a:buChar char="•"/>
            </a:pPr>
            <a:r>
              <a:rPr lang="en-US" sz="1100" b="0" dirty="0"/>
              <a:t>$275 million to counties</a:t>
            </a:r>
          </a:p>
          <a:p>
            <a:pPr marL="628650" lvl="1" indent="-171450">
              <a:buFont typeface="Arial" panose="020B0604020202020204" pitchFamily="34" charset="0"/>
              <a:buChar char="•"/>
            </a:pPr>
            <a:r>
              <a:rPr lang="en-US" sz="1100" b="0" dirty="0"/>
              <a:t>$100 million to Continuums of Care (</a:t>
            </a:r>
            <a:r>
              <a:rPr lang="en-US" sz="1100" b="0" dirty="0" err="1"/>
              <a:t>CoCs</a:t>
            </a:r>
            <a:r>
              <a:rPr lang="en-US" sz="1100" b="0" dirty="0"/>
              <a:t>), a HUD program that provides funds to nonprofits, state and local </a:t>
            </a:r>
            <a:r>
              <a:rPr lang="en-US" sz="1100" b="0" dirty="0" err="1"/>
              <a:t>govs</a:t>
            </a:r>
            <a:r>
              <a:rPr lang="en-US" sz="1100" b="0" dirty="0"/>
              <a:t> for rapid rehousing </a:t>
            </a:r>
            <a:endParaRPr lang="en-US" sz="1100" b="1" dirty="0"/>
          </a:p>
          <a:p>
            <a:pPr marL="171450" lvl="0" indent="-171450">
              <a:buFont typeface="Arial" panose="020B0604020202020204" pitchFamily="34" charset="0"/>
              <a:buChar char="•"/>
            </a:pPr>
            <a:r>
              <a:rPr lang="en-US" sz="1100" b="1" dirty="0"/>
              <a:t>Option 4</a:t>
            </a:r>
            <a:r>
              <a:rPr lang="en-US" sz="1100" dirty="0"/>
              <a:t>: Provides loans to developers for mixed-income developments at a lower subsidy level than traditional state programs</a:t>
            </a:r>
          </a:p>
          <a:p>
            <a:pPr marL="628650" lvl="1" indent="-171450">
              <a:buFont typeface="Arial" panose="020B0604020202020204" pitchFamily="34" charset="0"/>
              <a:buChar char="•"/>
            </a:pPr>
            <a:r>
              <a:rPr lang="en-US" sz="1100" dirty="0"/>
              <a:t>Would pair with a proposed tax credit program targeting existing state credit program ($300 million additional there) and a new program for households with incomes between 60-80% of Area Median Income ($200 million proposed for this new program in 2019-20)</a:t>
            </a:r>
          </a:p>
        </p:txBody>
      </p:sp>
      <p:sp>
        <p:nvSpPr>
          <p:cNvPr id="4" name="Slide Number Placeholder 3"/>
          <p:cNvSpPr>
            <a:spLocks noGrp="1"/>
          </p:cNvSpPr>
          <p:nvPr>
            <p:ph type="sldNum" sz="quarter" idx="5"/>
          </p:nvPr>
        </p:nvSpPr>
        <p:spPr/>
        <p:txBody>
          <a:bodyPr/>
          <a:lstStyle/>
          <a:p>
            <a:fld id="{E2062E19-69A4-1A46-9C8C-5839010DC16C}" type="slidenum">
              <a:rPr lang="en-US" smtClean="0"/>
              <a:t>15</a:t>
            </a:fld>
            <a:endParaRPr lang="en-US"/>
          </a:p>
        </p:txBody>
      </p:sp>
    </p:spTree>
    <p:extLst>
      <p:ext uri="{BB962C8B-B14F-4D97-AF65-F5344CB8AC3E}">
        <p14:creationId xmlns:p14="http://schemas.microsoft.com/office/powerpoint/2010/main" val="281640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4766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1" i="0" kern="1200" baseline="0" dirty="0">
                <a:solidFill>
                  <a:schemeClr val="tx1"/>
                </a:solidFill>
                <a:effectLst/>
                <a:latin typeface="+mn-lt"/>
                <a:ea typeface="+mn-ea"/>
                <a:cs typeface="+mn-cs"/>
              </a:rPr>
              <a:t>Emergency Preparedness &amp; Responses Background Stats:</a:t>
            </a:r>
          </a:p>
          <a:p>
            <a:pPr marL="171450" indent="-171450">
              <a:buFont typeface="Arial" panose="020B0604020202020204" pitchFamily="34" charset="0"/>
              <a:buChar char="•"/>
            </a:pPr>
            <a:r>
              <a:rPr lang="en-US" sz="1050" b="0" i="0" kern="1200" baseline="0" dirty="0">
                <a:solidFill>
                  <a:schemeClr val="tx1"/>
                </a:solidFill>
                <a:effectLst/>
                <a:latin typeface="+mn-lt"/>
                <a:ea typeface="+mn-ea"/>
                <a:cs typeface="+mn-cs"/>
              </a:rPr>
              <a:t>Climate change continues to lengthen the fire season in California (now 75 days longer in the Sierra Nevada), and 2018 brought the largest, deadliest, and most damaging fires in the state’s history</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By the end of 2018, wildfires in California killed over 100 people, destroyed more than 22,700 structures, and burned over 1.8 million acres—more than double the most recent 10-year average of acres burned</a:t>
            </a:r>
          </a:p>
          <a:p>
            <a:pPr marL="171450" lvl="0" indent="-171450">
              <a:buFont typeface="Arial" panose="020B0604020202020204" pitchFamily="34" charset="0"/>
              <a:buChar char="•"/>
            </a:pPr>
            <a:r>
              <a:rPr lang="en-US" sz="1050" b="0" i="0" u="none" strike="noStrike" kern="1200" baseline="0" dirty="0">
                <a:solidFill>
                  <a:schemeClr val="tx1"/>
                </a:solidFill>
                <a:effectLst/>
                <a:latin typeface="+mn-lt"/>
                <a:ea typeface="+mn-ea"/>
                <a:cs typeface="+mn-cs"/>
              </a:rPr>
              <a:t>SB 901, </a:t>
            </a:r>
            <a:r>
              <a:rPr lang="en-US" sz="1050" b="0" i="0" kern="1200" baseline="0" dirty="0">
                <a:solidFill>
                  <a:schemeClr val="tx1"/>
                </a:solidFill>
                <a:effectLst/>
                <a:latin typeface="+mn-lt"/>
                <a:ea typeface="+mn-ea"/>
                <a:cs typeface="+mn-cs"/>
              </a:rPr>
              <a:t>passed in 2018, boosts government fire-protection efforts by providing $1 billion over five years ($200 million per year) from the state's cap-and-trade fund to help clear thousands of acres of dense, dry forests and brittle coastal brush</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Also enhances the wildfire-mitigation plans that companies must file with the California Public Utilities Commission (CPUC), and utilities will have to provide new details on vegetation removal and electricity shut-off plans</a:t>
            </a:r>
          </a:p>
          <a:p>
            <a:pPr marL="171450" lvl="0" indent="-171450">
              <a:buFont typeface="Arial" panose="020B0604020202020204" pitchFamily="34" charset="0"/>
              <a:buChar char="•"/>
            </a:pPr>
            <a:endParaRPr lang="en-US" b="1" dirty="0"/>
          </a:p>
          <a:p>
            <a:pPr marL="0" lvl="0" indent="0">
              <a:buFont typeface="Arial" panose="020B0604020202020204" pitchFamily="34" charset="0"/>
              <a:buNone/>
            </a:pPr>
            <a:r>
              <a:rPr lang="en-US" b="1" dirty="0"/>
              <a:t>Additional Detail on Options:</a:t>
            </a:r>
          </a:p>
          <a:p>
            <a:pPr marL="171450" lvl="0" indent="-171450">
              <a:buFont typeface="Arial" panose="020B0604020202020204" pitchFamily="34" charset="0"/>
              <a:buChar char="•"/>
            </a:pPr>
            <a:r>
              <a:rPr lang="en-US" sz="1100" b="1" dirty="0"/>
              <a:t>Option 2</a:t>
            </a:r>
            <a:r>
              <a:rPr lang="en-US" sz="1100" dirty="0"/>
              <a:t>: $60 million goes to a Next Generation 9-1-1 system will improve public safety/response capabilities and provides various benefits compared to the legacy system, including faster call delivery, increased routing accuracy and functionality, updated geographic information capability and wireless location data</a:t>
            </a:r>
          </a:p>
          <a:p>
            <a:pPr marL="628650" lvl="1" indent="-171450">
              <a:buFont typeface="Arial" panose="020B0604020202020204" pitchFamily="34" charset="0"/>
              <a:buChar char="•"/>
            </a:pPr>
            <a:r>
              <a:rPr lang="en-US" sz="1100" dirty="0"/>
              <a:t>$50 million goes to a statewide public education campaign focused on community engagement in high-risk areas and make local grants available to address local and regional needs</a:t>
            </a:r>
          </a:p>
          <a:p>
            <a:pPr marL="628650" lvl="1" indent="-171450">
              <a:buFont typeface="Arial" panose="020B0604020202020204" pitchFamily="34" charset="0"/>
              <a:buChar char="•"/>
            </a:pPr>
            <a:r>
              <a:rPr lang="en-US" sz="1100" dirty="0"/>
              <a:t>$25 million to the mutual aid system</a:t>
            </a:r>
          </a:p>
          <a:p>
            <a:pPr marL="628650" lvl="1" indent="-171450">
              <a:buFont typeface="Arial" panose="020B0604020202020204" pitchFamily="34" charset="0"/>
              <a:buChar char="•"/>
            </a:pPr>
            <a:r>
              <a:rPr lang="en-US" sz="1100" dirty="0"/>
              <a:t>Remainder for smaller initiatives, including $16.3 million for earthquake early warning system</a:t>
            </a:r>
          </a:p>
          <a:p>
            <a:pPr marL="171450" lvl="0" indent="-171450">
              <a:buFont typeface="Arial" panose="020B0604020202020204" pitchFamily="34" charset="0"/>
              <a:buChar char="•"/>
            </a:pPr>
            <a:r>
              <a:rPr lang="en-US" sz="1100" b="1" dirty="0"/>
              <a:t>Option 3</a:t>
            </a:r>
            <a:r>
              <a:rPr lang="en-US" sz="1100" dirty="0"/>
              <a:t>: Would replace Vietnam-era helicopters with state-of-the-art ones that would help </a:t>
            </a:r>
            <a:r>
              <a:rPr lang="en-US" sz="1100" dirty="0" err="1"/>
              <a:t>CalFire</a:t>
            </a:r>
            <a:r>
              <a:rPr lang="en-US" sz="1100" dirty="0"/>
              <a:t> meet the challenges associated with more severe wildfire activity</a:t>
            </a:r>
          </a:p>
          <a:p>
            <a:pPr marL="628650" lvl="1" indent="-171450">
              <a:buFont typeface="Arial" panose="020B0604020202020204" pitchFamily="34" charset="0"/>
              <a:buChar char="•"/>
            </a:pPr>
            <a:r>
              <a:rPr lang="en-US" sz="1100" dirty="0"/>
              <a:t>$65 million would go to enhancing fire protection capabilities including adding 13 new year-round fire engines located in areas with the highest risk and operating five additional </a:t>
            </a:r>
            <a:r>
              <a:rPr lang="en-US" sz="1100" dirty="0" err="1"/>
              <a:t>CalFire</a:t>
            </a:r>
            <a:r>
              <a:rPr lang="en-US" sz="1100" dirty="0"/>
              <a:t>/California Conservation Corps fire crews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t>CalFIRE</a:t>
            </a:r>
            <a:r>
              <a:rPr lang="en-US" sz="1100" dirty="0"/>
              <a:t> manages resources covering 31 million acres and operates 234 fire states</a:t>
            </a:r>
          </a:p>
          <a:p>
            <a:pPr marL="171450" lvl="0" indent="-171450">
              <a:buFont typeface="Arial" panose="020B0604020202020204" pitchFamily="34" charset="0"/>
              <a:buChar char="•"/>
            </a:pPr>
            <a:r>
              <a:rPr lang="en-US" sz="1100" b="1" dirty="0"/>
              <a:t>Option 4</a:t>
            </a:r>
            <a:r>
              <a:rPr lang="en-US" sz="1100" dirty="0"/>
              <a:t>: Funds would be used to complete fuel reduction projects, implement SB 901 that streamlines regulatory barriers for fuel reduction, and dispose of illegal fireworks</a:t>
            </a:r>
          </a:p>
          <a:p>
            <a:pPr marL="628650" lvl="1" indent="-171450">
              <a:buFont typeface="Arial" panose="020B0604020202020204" pitchFamily="34" charset="0"/>
              <a:buChar char="•"/>
            </a:pPr>
            <a:r>
              <a:rPr lang="en-US" sz="1100" dirty="0"/>
              <a:t>For example, Central and Southern Sierra continue to be affected by tree mortality, which has resulted in over 140 million dead trees and created more volatile and flammable vegetation</a:t>
            </a:r>
          </a:p>
        </p:txBody>
      </p:sp>
      <p:sp>
        <p:nvSpPr>
          <p:cNvPr id="4" name="Slide Number Placeholder 3"/>
          <p:cNvSpPr>
            <a:spLocks noGrp="1"/>
          </p:cNvSpPr>
          <p:nvPr>
            <p:ph type="sldNum" sz="quarter" idx="5"/>
          </p:nvPr>
        </p:nvSpPr>
        <p:spPr/>
        <p:txBody>
          <a:bodyPr/>
          <a:lstStyle/>
          <a:p>
            <a:fld id="{E2062E19-69A4-1A46-9C8C-5839010DC16C}" type="slidenum">
              <a:rPr lang="en-US" smtClean="0"/>
              <a:t>16</a:t>
            </a:fld>
            <a:endParaRPr lang="en-US"/>
          </a:p>
        </p:txBody>
      </p:sp>
    </p:spTree>
    <p:extLst>
      <p:ext uri="{BB962C8B-B14F-4D97-AF65-F5344CB8AC3E}">
        <p14:creationId xmlns:p14="http://schemas.microsoft.com/office/powerpoint/2010/main" val="528944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07975"/>
            <a:ext cx="5486400" cy="3086100"/>
          </a:xfrm>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100" b="1" i="0" kern="1200" baseline="0" dirty="0">
                <a:solidFill>
                  <a:schemeClr val="tx1"/>
                </a:solidFill>
                <a:effectLst/>
                <a:latin typeface="+mn-lt"/>
                <a:ea typeface="+mn-ea"/>
                <a:cs typeface="+mn-cs"/>
              </a:rPr>
              <a:t>Additional Detail on Options:</a:t>
            </a:r>
          </a:p>
          <a:p>
            <a:pPr marL="171450" indent="-171450" fontAlgn="base">
              <a:buFont typeface="Arial" panose="020B0604020202020204" pitchFamily="34" charset="0"/>
              <a:buChar char="•"/>
            </a:pPr>
            <a:r>
              <a:rPr lang="en-US" sz="1100" b="1" i="0" kern="1200" baseline="0" dirty="0">
                <a:solidFill>
                  <a:schemeClr val="tx1"/>
                </a:solidFill>
                <a:effectLst/>
                <a:latin typeface="+mn-lt"/>
                <a:ea typeface="+mn-ea"/>
                <a:cs typeface="+mn-cs"/>
              </a:rPr>
              <a:t>Option 2</a:t>
            </a:r>
            <a:r>
              <a:rPr lang="en-US" sz="1100" b="0" i="0" kern="1200" baseline="0" dirty="0">
                <a:solidFill>
                  <a:schemeClr val="tx1"/>
                </a:solidFill>
                <a:effectLst/>
                <a:latin typeface="+mn-lt"/>
                <a:ea typeface="+mn-ea"/>
                <a:cs typeface="+mn-cs"/>
              </a:rPr>
              <a:t>: California is home to about 223,000 DACA recipients—more than one-fourth of the national total</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b="0" i="0" kern="1200" baseline="0" dirty="0">
                <a:solidFill>
                  <a:schemeClr val="tx1"/>
                </a:solidFill>
                <a:effectLst/>
                <a:latin typeface="+mn-lt"/>
                <a:ea typeface="+mn-ea"/>
                <a:cs typeface="+mn-cs"/>
              </a:rPr>
              <a:t>Since January 2018 (when court required USCIS resume accepting applications), </a:t>
            </a:r>
            <a:r>
              <a:rPr lang="en-US" sz="1100" b="0" i="0" u="none" strike="noStrike" kern="1200" baseline="0" dirty="0">
                <a:solidFill>
                  <a:schemeClr val="tx1"/>
                </a:solidFill>
                <a:effectLst/>
                <a:latin typeface="+mn-lt"/>
                <a:ea typeface="+mn-ea"/>
                <a:cs typeface="+mn-cs"/>
              </a:rPr>
              <a:t>more than 187,000 Dreamers </a:t>
            </a:r>
            <a:r>
              <a:rPr lang="en-US" sz="1100" b="0" i="0" kern="1200" baseline="0" dirty="0">
                <a:solidFill>
                  <a:schemeClr val="tx1"/>
                </a:solidFill>
                <a:effectLst/>
                <a:latin typeface="+mn-lt"/>
                <a:ea typeface="+mn-ea"/>
                <a:cs typeface="+mn-cs"/>
              </a:rPr>
              <a:t>whose DACA approvals had expired, or would have expired, have been able to regain or keep their DACA protections.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Estimated that ending DACA and losing those with protected status would cost more than $11.6 billion in annual GDP losses in California and $42 billion annual GDP losses nationwide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b="1" dirty="0"/>
              <a:t>Option 3</a:t>
            </a:r>
            <a:r>
              <a:rPr lang="en-US" sz="1100" dirty="0"/>
              <a:t>: $100 million to the Whole Person Care Pilot program coordinates health, behavioral health (including mental health and substance abuse treatment), and social services, as applicable, in a patient-centered manner</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Would target individuals experiencing homelessness, at risk of homelessness, and have a demonstrated medical need for housing and/or supportive services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$50 million would go increase training opportunities for the mental health workforce and increase the number of providers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$25 million to better detect and intervene when people have had, or are at high risk of experiencing, a mental health crisis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b="1" dirty="0"/>
              <a:t>Option 4</a:t>
            </a:r>
            <a:r>
              <a:rPr lang="en-US" sz="1100" dirty="0"/>
              <a:t>: Disadvantaged communities are being disproportionately impacted by climate change and investment in these communities will provide job skills and career pathways to provide economic security in those areas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Also helps transition people from fossil fuel jobs into high-paying clean energy jobs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dirty="0"/>
              <a:t>Recent Brookings Institute study found that </a:t>
            </a:r>
            <a:r>
              <a:rPr lang="en-US" sz="1100" b="0" i="0" kern="1200" dirty="0">
                <a:solidFill>
                  <a:schemeClr val="tx1"/>
                </a:solidFill>
                <a:effectLst/>
                <a:latin typeface="+mn-lt"/>
                <a:ea typeface="+mn-ea"/>
                <a:cs typeface="+mn-cs"/>
              </a:rPr>
              <a:t>that mean hourly wages in clean energy jobs are anywhere from 8%-19% higher than the national average wage, and for entry-level jobs at the bottom of the pay spectrum, they find a $5 to 10 per hour pay premium compared to other jobs</a:t>
            </a:r>
            <a:endParaRPr lang="en-US" sz="1100" dirty="0"/>
          </a:p>
        </p:txBody>
      </p:sp>
      <p:sp>
        <p:nvSpPr>
          <p:cNvPr id="4" name="Slide Number Placeholder 3"/>
          <p:cNvSpPr>
            <a:spLocks noGrp="1"/>
          </p:cNvSpPr>
          <p:nvPr>
            <p:ph type="sldNum" sz="quarter" idx="5"/>
          </p:nvPr>
        </p:nvSpPr>
        <p:spPr/>
        <p:txBody>
          <a:bodyPr/>
          <a:lstStyle/>
          <a:p>
            <a:fld id="{E2062E19-69A4-1A46-9C8C-5839010DC16C}" type="slidenum">
              <a:rPr lang="en-US" smtClean="0"/>
              <a:t>17</a:t>
            </a:fld>
            <a:endParaRPr lang="en-US"/>
          </a:p>
        </p:txBody>
      </p:sp>
    </p:spTree>
    <p:extLst>
      <p:ext uri="{BB962C8B-B14F-4D97-AF65-F5344CB8AC3E}">
        <p14:creationId xmlns:p14="http://schemas.microsoft.com/office/powerpoint/2010/main" val="148910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4766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Income Tax Background Stats: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Income tax makes up the largest portion </a:t>
            </a:r>
            <a:r>
              <a:rPr lang="en-US" b="0" dirty="0"/>
              <a:t>(70%) of total GF revenue — projected to be $100.5 billion in 2019-20, </a:t>
            </a:r>
            <a:r>
              <a:rPr lang="en-US" dirty="0"/>
              <a:t>up from $95.8b for 2018-19</a:t>
            </a:r>
          </a:p>
          <a:p>
            <a:pPr marL="171450" indent="-171450">
              <a:buFont typeface="Arial" panose="020B0604020202020204" pitchFamily="34" charset="0"/>
              <a:buChar char="•"/>
            </a:pPr>
            <a:r>
              <a:rPr lang="en-US" dirty="0"/>
              <a:t>Tax rate for individuals ranges from 1% on people making less than $7,850/</a:t>
            </a:r>
            <a:r>
              <a:rPr lang="en-US" dirty="0" err="1"/>
              <a:t>yr</a:t>
            </a:r>
            <a:r>
              <a:rPr lang="en-US" dirty="0"/>
              <a:t> to 12.3% on people earning more than $526,443</a:t>
            </a:r>
          </a:p>
          <a:p>
            <a:pPr marL="628650" lvl="1" indent="-171450">
              <a:buFont typeface="Arial" panose="020B0604020202020204" pitchFamily="34" charset="0"/>
              <a:buChar char="•"/>
            </a:pPr>
            <a:r>
              <a:rPr lang="en-US" dirty="0"/>
              <a:t>Additional 1% on personal income over $1 million, raising it to 13.3% (so-called millionaires tax)</a:t>
            </a:r>
          </a:p>
          <a:p>
            <a:pPr marL="628650" lvl="1" indent="-171450">
              <a:buFont typeface="Arial" panose="020B0604020202020204" pitchFamily="34" charset="0"/>
              <a:buChar char="•"/>
            </a:pPr>
            <a:r>
              <a:rPr lang="en-US" dirty="0"/>
              <a:t>Prop 30 (and then Prop 55, which extended Prop 30) increased income taxes by 1-3% for taxpayers earning over $250,000 per year (including through the adding of new brackets for those within incomes of $250k+, $300k+, $500k+, and $1m+) </a:t>
            </a:r>
          </a:p>
          <a:p>
            <a:pPr marL="171450" lvl="0" indent="-171450">
              <a:buFont typeface="Arial" panose="020B0604020202020204" pitchFamily="34" charset="0"/>
              <a:buChar char="•"/>
            </a:pPr>
            <a:r>
              <a:rPr lang="en-US" dirty="0"/>
              <a:t>In 2014, nearly half (48%) of income tax revenue came from the top 1% following passage of Prop 30 in 2012</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The next-highest Top 1 percent tax concentration was 48.1% in 2007, right before the state slid into a deep recession</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The wealthiest Californians’ share of tax revenue dropped to 36.9% in 2009</a:t>
            </a:r>
          </a:p>
          <a:p>
            <a:pPr marL="171450" lvl="0" indent="-171450">
              <a:buFont typeface="Arial" panose="020B0604020202020204" pitchFamily="34" charset="0"/>
              <a:buChar char="•"/>
            </a:pPr>
            <a:r>
              <a:rPr lang="en-US" b="0" i="0" kern="1200" baseline="0" dirty="0">
                <a:solidFill>
                  <a:schemeClr val="tx1"/>
                </a:solidFill>
                <a:effectLst/>
                <a:latin typeface="+mn-lt"/>
                <a:ea typeface="+mn-ea"/>
                <a:cs typeface="+mn-cs"/>
              </a:rPr>
              <a:t>Current uppermost capital gains tax rate in California is the same as the uppermost income tax rate (13.3%)</a:t>
            </a:r>
            <a:endParaRPr lang="en-US" dirty="0"/>
          </a:p>
        </p:txBody>
      </p:sp>
      <p:sp>
        <p:nvSpPr>
          <p:cNvPr id="4" name="Slide Number Placeholder 3"/>
          <p:cNvSpPr>
            <a:spLocks noGrp="1"/>
          </p:cNvSpPr>
          <p:nvPr>
            <p:ph type="sldNum" sz="quarter" idx="5"/>
          </p:nvPr>
        </p:nvSpPr>
        <p:spPr/>
        <p:txBody>
          <a:bodyPr/>
          <a:lstStyle/>
          <a:p>
            <a:fld id="{E2062E19-69A4-1A46-9C8C-5839010DC16C}" type="slidenum">
              <a:rPr lang="en-US" smtClean="0"/>
              <a:t>18</a:t>
            </a:fld>
            <a:endParaRPr lang="en-US"/>
          </a:p>
        </p:txBody>
      </p:sp>
    </p:spTree>
    <p:extLst>
      <p:ext uri="{BB962C8B-B14F-4D97-AF65-F5344CB8AC3E}">
        <p14:creationId xmlns:p14="http://schemas.microsoft.com/office/powerpoint/2010/main" val="374356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6036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Sales Tax Background Stats:</a:t>
            </a:r>
          </a:p>
          <a:p>
            <a:pPr marL="171450" indent="-171450">
              <a:buFont typeface="Arial" panose="020B0604020202020204" pitchFamily="34" charset="0"/>
              <a:buChar char="•"/>
            </a:pPr>
            <a:r>
              <a:rPr lang="en-US" dirty="0"/>
              <a:t>Current CA sales tax is 7.25% - varies among cities/counties that levy their own taxes</a:t>
            </a:r>
          </a:p>
          <a:p>
            <a:pPr marL="628650" lvl="1" indent="-171450">
              <a:buFont typeface="Arial" panose="020B0604020202020204" pitchFamily="34" charset="0"/>
              <a:buChar char="•"/>
            </a:pPr>
            <a:r>
              <a:rPr lang="en-US" dirty="0"/>
              <a:t>Highest is 10.25% in parts of Los Angeles County, including Santa Monica</a:t>
            </a:r>
          </a:p>
          <a:p>
            <a:pPr marL="628650" lvl="1" indent="-171450">
              <a:buFont typeface="Arial" panose="020B0604020202020204" pitchFamily="34" charset="0"/>
              <a:buChar char="•"/>
            </a:pPr>
            <a:r>
              <a:rPr lang="en-US" dirty="0"/>
              <a:t>Lowest is the state rate of 7.25% in a number of cities across different counties</a:t>
            </a:r>
          </a:p>
          <a:p>
            <a:pPr marL="628650" lvl="1" indent="-171450">
              <a:buFont typeface="Arial" panose="020B0604020202020204" pitchFamily="34" charset="0"/>
              <a:buChar char="•"/>
            </a:pPr>
            <a:r>
              <a:rPr lang="en-US" dirty="0"/>
              <a:t>Average rate across CA is 7.75% when factoring in local taxes</a:t>
            </a:r>
          </a:p>
          <a:p>
            <a:pPr marL="171450" indent="-171450">
              <a:buFont typeface="Arial" panose="020B0604020202020204" pitchFamily="34" charset="0"/>
              <a:buChar char="•"/>
            </a:pPr>
            <a:r>
              <a:rPr lang="en-US" dirty="0"/>
              <a:t>Estimated to generate </a:t>
            </a:r>
            <a:r>
              <a:rPr lang="en-US" b="1" dirty="0"/>
              <a:t>19% of GF revenue or $27.4 billion in 2019-20</a:t>
            </a:r>
            <a:r>
              <a:rPr lang="en-US" dirty="0"/>
              <a:t>, up from $26.2b in 2018-19</a:t>
            </a:r>
          </a:p>
        </p:txBody>
      </p:sp>
      <p:sp>
        <p:nvSpPr>
          <p:cNvPr id="4" name="Slide Number Placeholder 3"/>
          <p:cNvSpPr>
            <a:spLocks noGrp="1"/>
          </p:cNvSpPr>
          <p:nvPr>
            <p:ph type="sldNum" sz="quarter" idx="5"/>
          </p:nvPr>
        </p:nvSpPr>
        <p:spPr/>
        <p:txBody>
          <a:bodyPr/>
          <a:lstStyle/>
          <a:p>
            <a:fld id="{E2062E19-69A4-1A46-9C8C-5839010DC16C}" type="slidenum">
              <a:rPr lang="en-US" smtClean="0"/>
              <a:t>19</a:t>
            </a:fld>
            <a:endParaRPr lang="en-US"/>
          </a:p>
        </p:txBody>
      </p:sp>
    </p:spTree>
    <p:extLst>
      <p:ext uri="{BB962C8B-B14F-4D97-AF65-F5344CB8AC3E}">
        <p14:creationId xmlns:p14="http://schemas.microsoft.com/office/powerpoint/2010/main" val="2893559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9846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1" dirty="0">
                <a:latin typeface="Calibri" panose="020F0502020204030204" pitchFamily="34" charset="0"/>
                <a:cs typeface="Calibri" panose="020F0502020204030204" pitchFamily="34" charset="0"/>
              </a:rPr>
              <a:t>Corporation Tax Background Stats:</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California has the 8</a:t>
            </a:r>
            <a:r>
              <a:rPr lang="en-US" sz="1050" baseline="30000" dirty="0">
                <a:latin typeface="Calibri" panose="020F0502020204030204" pitchFamily="34" charset="0"/>
                <a:cs typeface="Calibri" panose="020F0502020204030204" pitchFamily="34" charset="0"/>
              </a:rPr>
              <a:t>th</a:t>
            </a:r>
            <a:r>
              <a:rPr lang="en-US" sz="1050" dirty="0">
                <a:latin typeface="Calibri" panose="020F0502020204030204" pitchFamily="34" charset="0"/>
                <a:cs typeface="Calibri" panose="020F0502020204030204" pitchFamily="34" charset="0"/>
              </a:rPr>
              <a:t>-highest corporate tax rate in the nation – a flat rate of 8.84%</a:t>
            </a:r>
          </a:p>
          <a:p>
            <a:pPr marL="628650" lvl="1"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Highest is Iowa at 12% for income &gt;$250k but </a:t>
            </a:r>
            <a:r>
              <a:rPr lang="en-US" sz="1050" b="0" i="0" kern="1200" baseline="0" dirty="0">
                <a:solidFill>
                  <a:schemeClr val="tx1"/>
                </a:solidFill>
                <a:effectLst/>
                <a:latin typeface="+mn-lt"/>
                <a:ea typeface="+mn-ea"/>
                <a:cs typeface="+mn-cs"/>
              </a:rPr>
              <a:t>Iowa’s rate is scheduled to drop to 9.8 percent by 2021, subject to revenue availability</a:t>
            </a:r>
            <a:endParaRPr lang="en-US" sz="1050" dirty="0">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Lowest is North Carolina with a 2.5% flat rate</a:t>
            </a:r>
          </a:p>
          <a:p>
            <a:pPr marL="171450"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Estimated to generate </a:t>
            </a:r>
            <a:r>
              <a:rPr lang="en-US" sz="1050" b="1" dirty="0">
                <a:latin typeface="Calibri" panose="020F0502020204030204" pitchFamily="34" charset="0"/>
                <a:cs typeface="Calibri" panose="020F0502020204030204" pitchFamily="34" charset="0"/>
              </a:rPr>
              <a:t>9.1% of GF revenue or $13.1 billion in 2019-20</a:t>
            </a:r>
            <a:r>
              <a:rPr lang="en-US" sz="1050" dirty="0">
                <a:latin typeface="Calibri" panose="020F0502020204030204" pitchFamily="34" charset="0"/>
                <a:cs typeface="Calibri" panose="020F0502020204030204" pitchFamily="34" charset="0"/>
              </a:rPr>
              <a:t>, up from nearly $11b in 2018-19</a:t>
            </a:r>
          </a:p>
          <a:p>
            <a:pPr marL="171450" indent="-171450">
              <a:buFont typeface="Arial" panose="020B0604020202020204" pitchFamily="34" charset="0"/>
              <a:buChar char="•"/>
            </a:pPr>
            <a:endParaRPr lang="en-US" sz="105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050" b="1" dirty="0">
                <a:latin typeface="Calibri" panose="020F0502020204030204" pitchFamily="34" charset="0"/>
                <a:cs typeface="Calibri" panose="020F0502020204030204" pitchFamily="34" charset="0"/>
              </a:rPr>
              <a:t>Additional Detail on Options:</a:t>
            </a:r>
          </a:p>
          <a:p>
            <a:pPr marL="171450" indent="-171450">
              <a:buFont typeface="Arial" panose="020B0604020202020204" pitchFamily="34" charset="0"/>
              <a:buChar char="•"/>
            </a:pPr>
            <a:r>
              <a:rPr lang="en-US" sz="1050" b="1" dirty="0">
                <a:latin typeface="Calibri" panose="020F0502020204030204" pitchFamily="34" charset="0"/>
                <a:cs typeface="Calibri" panose="020F0502020204030204" pitchFamily="34" charset="0"/>
              </a:rPr>
              <a:t>Option 4: </a:t>
            </a:r>
            <a:r>
              <a:rPr lang="en-US" sz="1050" dirty="0">
                <a:latin typeface="Calibri" panose="020F0502020204030204" pitchFamily="34" charset="0"/>
                <a:cs typeface="Calibri" panose="020F0502020204030204" pitchFamily="34" charset="0"/>
              </a:rPr>
              <a:t>Proposal to add a 7% surcharge on companies making more than $1 million in net income – effectively raising their state corporate tax rate to 15.84%</a:t>
            </a:r>
          </a:p>
          <a:p>
            <a:pPr marL="628650" lvl="1" indent="-171450">
              <a:buFont typeface="Arial" panose="020B0604020202020204" pitchFamily="34" charset="0"/>
              <a:buChar char="•"/>
            </a:pPr>
            <a:r>
              <a:rPr lang="en-US" sz="1050" dirty="0">
                <a:latin typeface="Calibri" panose="020F0502020204030204" pitchFamily="34" charset="0"/>
                <a:cs typeface="Calibri" panose="020F0502020204030204" pitchFamily="34" charset="0"/>
              </a:rPr>
              <a:t>Would account for half of their tax savings following the 2017 federal corporate tax cut which lowered the rate from 35% to 21%</a:t>
            </a:r>
          </a:p>
        </p:txBody>
      </p:sp>
      <p:sp>
        <p:nvSpPr>
          <p:cNvPr id="4" name="Slide Number Placeholder 3"/>
          <p:cNvSpPr>
            <a:spLocks noGrp="1"/>
          </p:cNvSpPr>
          <p:nvPr>
            <p:ph type="sldNum" sz="quarter" idx="5"/>
          </p:nvPr>
        </p:nvSpPr>
        <p:spPr/>
        <p:txBody>
          <a:bodyPr/>
          <a:lstStyle/>
          <a:p>
            <a:fld id="{E2062E19-69A4-1A46-9C8C-5839010DC16C}" type="slidenum">
              <a:rPr lang="en-US" smtClean="0"/>
              <a:t>20</a:t>
            </a:fld>
            <a:endParaRPr lang="en-US"/>
          </a:p>
        </p:txBody>
      </p:sp>
    </p:spTree>
    <p:extLst>
      <p:ext uri="{BB962C8B-B14F-4D97-AF65-F5344CB8AC3E}">
        <p14:creationId xmlns:p14="http://schemas.microsoft.com/office/powerpoint/2010/main" val="97201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Challenge includes one question on the budget reserve, followed by spending questions and then revenue questions</a:t>
            </a:r>
          </a:p>
          <a:p>
            <a:pPr marL="171450" indent="-171450">
              <a:buFont typeface="Arial" panose="020B0604020202020204" pitchFamily="34" charset="0"/>
              <a:buChar char="•"/>
            </a:pPr>
            <a:r>
              <a:rPr lang="en-US" dirty="0"/>
              <a:t>The status quo (No Change) is the first option for all of the questions and reflects what will happen absent any other changes due to past agreements or laws (such as how Proposition 98 stipulates a minimum funding guarantee for K-12 education)</a:t>
            </a:r>
          </a:p>
          <a:p>
            <a:pPr marL="171450" indent="-171450">
              <a:buFont typeface="Arial" panose="020B0604020202020204" pitchFamily="34" charset="0"/>
              <a:buChar char="•"/>
            </a:pPr>
            <a:r>
              <a:rPr lang="en-US" dirty="0"/>
              <a:t>The notes section of each slide includes additional background information and data on the impact of each of the proposals</a:t>
            </a:r>
          </a:p>
        </p:txBody>
      </p:sp>
      <p:sp>
        <p:nvSpPr>
          <p:cNvPr id="4" name="Slide Number Placeholder 3"/>
          <p:cNvSpPr>
            <a:spLocks noGrp="1"/>
          </p:cNvSpPr>
          <p:nvPr>
            <p:ph type="sldNum" sz="quarter" idx="5"/>
          </p:nvPr>
        </p:nvSpPr>
        <p:spPr/>
        <p:txBody>
          <a:bodyPr/>
          <a:lstStyle/>
          <a:p>
            <a:fld id="{C3904725-E934-6C4C-8B5F-45D89662D264}" type="slidenum">
              <a:rPr lang="en-US" smtClean="0"/>
              <a:t>3</a:t>
            </a:fld>
            <a:endParaRPr lang="en-US"/>
          </a:p>
        </p:txBody>
      </p:sp>
    </p:spTree>
    <p:extLst>
      <p:ext uri="{BB962C8B-B14F-4D97-AF65-F5344CB8AC3E}">
        <p14:creationId xmlns:p14="http://schemas.microsoft.com/office/powerpoint/2010/main" val="115389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33375"/>
            <a:ext cx="5486400" cy="3086100"/>
          </a:xfrm>
        </p:spPr>
      </p:sp>
      <p:sp>
        <p:nvSpPr>
          <p:cNvPr id="3" name="Notes Placeholder 2"/>
          <p:cNvSpPr>
            <a:spLocks noGrp="1"/>
          </p:cNvSpPr>
          <p:nvPr>
            <p:ph type="body" idx="1"/>
          </p:nvPr>
        </p:nvSpPr>
        <p:spPr>
          <a:xfrm>
            <a:off x="218941" y="3644721"/>
            <a:ext cx="6439436" cy="5331854"/>
          </a:xfrm>
        </p:spPr>
        <p:txBody>
          <a:bodyPr/>
          <a:lstStyle/>
          <a:p>
            <a:pPr marL="0" indent="0">
              <a:buFont typeface="Arial" panose="020B0604020202020204" pitchFamily="34" charset="0"/>
              <a:buNone/>
            </a:pPr>
            <a:r>
              <a:rPr lang="en-US" sz="900" b="1" dirty="0"/>
              <a:t>Property Tax Background Stats:</a:t>
            </a:r>
          </a:p>
          <a:p>
            <a:pPr marL="171450" lvl="0" indent="-171450">
              <a:buFont typeface="Arial" panose="020B0604020202020204" pitchFamily="34" charset="0"/>
              <a:buChar char="•"/>
            </a:pPr>
            <a:r>
              <a:rPr lang="en-US" sz="900" dirty="0"/>
              <a:t>Property taxes generate nearly $60 billion a year for local governments in the state. About 60% goes to cities, counties and special districts—like fire districts—while 40% goes to schools and community colleges</a:t>
            </a:r>
          </a:p>
          <a:p>
            <a:pPr marL="171450" indent="-171450">
              <a:buFont typeface="Arial" panose="020B0604020202020204" pitchFamily="34" charset="0"/>
              <a:buChar char="•"/>
            </a:pPr>
            <a:r>
              <a:rPr lang="en-US" sz="900" dirty="0"/>
              <a:t>Prop 13 overview: Passed in 1978, reduced property taxes on homes, businesses, and farms by about 57%</a:t>
            </a:r>
          </a:p>
          <a:p>
            <a:pPr marL="628650" lvl="1" indent="-171450">
              <a:buFont typeface="Arial" panose="020B0604020202020204" pitchFamily="34" charset="0"/>
              <a:buChar char="•"/>
            </a:pPr>
            <a:r>
              <a:rPr lang="en-US" sz="900" dirty="0"/>
              <a:t>Property tax increases on any given property were limited to no more than 2% per year (to keep with inflation) as long as the property was not sold – once sold, the property was reassessed at 1% of the sale price, and the 2% yearly cap became applicable to future years</a:t>
            </a:r>
          </a:p>
          <a:p>
            <a:pPr marL="171450" lvl="0" indent="-171450">
              <a:buFont typeface="Arial" panose="020B0604020202020204" pitchFamily="34" charset="0"/>
              <a:buChar char="•"/>
            </a:pPr>
            <a:endParaRPr lang="en-US" sz="900" b="1" dirty="0"/>
          </a:p>
          <a:p>
            <a:pPr marL="0" lvl="0" indent="0">
              <a:buFont typeface="Arial" panose="020B0604020202020204" pitchFamily="34" charset="0"/>
              <a:buNone/>
            </a:pPr>
            <a:r>
              <a:rPr lang="en-US" sz="900" b="1" dirty="0"/>
              <a:t>Additional Detail on Options:</a:t>
            </a:r>
          </a:p>
          <a:p>
            <a:pPr marL="171450" indent="-171450">
              <a:buFont typeface="Arial" panose="020B0604020202020204" pitchFamily="34" charset="0"/>
              <a:buChar char="•"/>
            </a:pPr>
            <a:r>
              <a:rPr lang="en-US" sz="900" b="1" dirty="0"/>
              <a:t>Option 2: </a:t>
            </a:r>
            <a:r>
              <a:rPr lang="en-US" sz="900" dirty="0"/>
              <a:t>Current split roll proposal would direct increased revenue to education and local governments, so it wouldn’t affect the General Fund budget</a:t>
            </a:r>
          </a:p>
          <a:p>
            <a:pPr marL="628650" lvl="1" indent="-171450">
              <a:buFont typeface="Arial" panose="020B0604020202020204" pitchFamily="34" charset="0"/>
              <a:buChar char="•"/>
            </a:pPr>
            <a:r>
              <a:rPr lang="en-US" sz="900" dirty="0"/>
              <a:t>The initiative would tax corporations with more than $2 million in property holdings at market rates</a:t>
            </a:r>
          </a:p>
          <a:p>
            <a:pPr marL="628650" lvl="1" indent="-171450">
              <a:buFont typeface="Arial" panose="020B0604020202020204" pitchFamily="34" charset="0"/>
              <a:buChar char="•"/>
            </a:pPr>
            <a:r>
              <a:rPr lang="en-US" sz="900" dirty="0"/>
              <a:t>Would net local governments and schools an additional $6.5 to $10.5 billion in annual revenue, most years</a:t>
            </a:r>
            <a:endParaRPr lang="en-US" sz="900" b="1" dirty="0"/>
          </a:p>
          <a:p>
            <a:pPr marL="171450" lvl="0" indent="-171450">
              <a:buFont typeface="Arial" panose="020B0604020202020204" pitchFamily="34" charset="0"/>
              <a:buChar char="•"/>
            </a:pPr>
            <a:r>
              <a:rPr lang="en-US" sz="900" b="1" dirty="0"/>
              <a:t>Option 3</a:t>
            </a:r>
            <a:r>
              <a:rPr lang="en-US" sz="900" dirty="0"/>
              <a:t>: Called State Constitutional Amendment (SCA 3), introduced in the legislature as a ballot measure for 2020 (</a:t>
            </a:r>
            <a:r>
              <a:rPr lang="en-US" sz="900" b="1" dirty="0"/>
              <a:t>did not pass during the 2019 legislative session</a:t>
            </a:r>
            <a:r>
              <a:rPr lang="en-US" sz="900" dirty="0"/>
              <a:t>)</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Requires the approval of two-thirds of both houses of the Legislature for it to be placed on the March or November 2020 ballot</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Would require heirs move into their parents’ homes within a year of inheriting the property to qualify for a lower tax bill — if they don’t, the property would be reassessed at its current market value, resulting in larger property tax bills</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Would still allow children to receive the tax benefits for their parents’ businesses or farms if the assessed value was less than $1 million</a:t>
            </a:r>
          </a:p>
          <a:p>
            <a:pPr marL="628650" lvl="1" indent="-171450">
              <a:buFont typeface="Arial" panose="020B0604020202020204" pitchFamily="34" charset="0"/>
              <a:buChar char="•"/>
            </a:pPr>
            <a:r>
              <a:rPr lang="en-US" sz="1050" b="0" i="0" kern="1200" baseline="0" dirty="0">
                <a:solidFill>
                  <a:schemeClr val="tx1"/>
                </a:solidFill>
                <a:effectLst/>
                <a:latin typeface="+mn-lt"/>
                <a:ea typeface="+mn-ea"/>
                <a:cs typeface="+mn-cs"/>
              </a:rPr>
              <a:t>Investigation found that as many as 63% of the homes inherited under the system in Los Angeles County were used as second residences or rental properties last year, with a similar trend seen in a dozen other coastal counties</a:t>
            </a:r>
            <a:endParaRPr lang="en-US" sz="900" dirty="0"/>
          </a:p>
          <a:p>
            <a:pPr marL="628650" lvl="1" indent="-171450">
              <a:buFont typeface="Arial" panose="020B0604020202020204" pitchFamily="34" charset="0"/>
              <a:buChar char="•"/>
            </a:pPr>
            <a:r>
              <a:rPr lang="en-US" dirty="0"/>
              <a:t>Example of what sparked Option 3: </a:t>
            </a:r>
            <a:r>
              <a:rPr lang="en-US" sz="1050" b="0" i="0" kern="1200" baseline="0" dirty="0">
                <a:solidFill>
                  <a:schemeClr val="tx1"/>
                </a:solidFill>
                <a:effectLst/>
                <a:latin typeface="+mn-lt"/>
                <a:ea typeface="+mn-ea"/>
                <a:cs typeface="+mn-cs"/>
              </a:rPr>
              <a:t>Actors Jeff and Beau Bridges and their sister </a:t>
            </a:r>
          </a:p>
          <a:p>
            <a:pPr marL="1085850" lvl="2" indent="-171450">
              <a:buFont typeface="Arial" panose="020B0604020202020204" pitchFamily="34" charset="0"/>
              <a:buChar char="•"/>
            </a:pPr>
            <a:r>
              <a:rPr lang="en-US" sz="1050" b="0" i="0" kern="1200" baseline="0" dirty="0">
                <a:solidFill>
                  <a:schemeClr val="tx1"/>
                </a:solidFill>
                <a:effectLst/>
                <a:latin typeface="+mn-lt"/>
                <a:ea typeface="+mn-ea"/>
                <a:cs typeface="+mn-cs"/>
              </a:rPr>
              <a:t>The trio owed $5,700 last year in property taxes for their parents’ four-bedroom Malibu beach house, but would have had to pay an additional $300,000 in taxes had the home been reassessed when they inherited it in 2009, according to a Times calculation</a:t>
            </a:r>
          </a:p>
          <a:p>
            <a:pPr marL="1085850" lvl="2" indent="-171450">
              <a:buFont typeface="Arial" panose="020B0604020202020204" pitchFamily="34" charset="0"/>
              <a:buChar char="•"/>
            </a:pPr>
            <a:r>
              <a:rPr lang="en-US" sz="1050" b="0" i="0" kern="1200" baseline="0" dirty="0">
                <a:solidFill>
                  <a:schemeClr val="tx1"/>
                </a:solidFill>
                <a:effectLst/>
                <a:latin typeface="+mn-lt"/>
                <a:ea typeface="+mn-ea"/>
                <a:cs typeface="+mn-cs"/>
              </a:rPr>
              <a:t>Earlier this year, the siblings put the property on the rental market for $15,995 a month</a:t>
            </a:r>
            <a:endParaRPr lang="en-US" dirty="0"/>
          </a:p>
          <a:p>
            <a:endParaRPr lang="en-US" dirty="0"/>
          </a:p>
        </p:txBody>
      </p:sp>
      <p:sp>
        <p:nvSpPr>
          <p:cNvPr id="4" name="Slide Number Placeholder 3"/>
          <p:cNvSpPr>
            <a:spLocks noGrp="1"/>
          </p:cNvSpPr>
          <p:nvPr>
            <p:ph type="sldNum" sz="quarter" idx="5"/>
          </p:nvPr>
        </p:nvSpPr>
        <p:spPr/>
        <p:txBody>
          <a:bodyPr/>
          <a:lstStyle/>
          <a:p>
            <a:fld id="{E2062E19-69A4-1A46-9C8C-5839010DC16C}" type="slidenum">
              <a:rPr lang="en-US" smtClean="0"/>
              <a:t>21</a:t>
            </a:fld>
            <a:endParaRPr lang="en-US"/>
          </a:p>
        </p:txBody>
      </p:sp>
    </p:spTree>
    <p:extLst>
      <p:ext uri="{BB962C8B-B14F-4D97-AF65-F5344CB8AC3E}">
        <p14:creationId xmlns:p14="http://schemas.microsoft.com/office/powerpoint/2010/main" val="3337426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7306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b="1" dirty="0"/>
              <a:t>Additional Detail on Options: </a:t>
            </a:r>
          </a:p>
          <a:p>
            <a:pPr marL="171450" indent="-171450">
              <a:buFont typeface="Arial" panose="020B0604020202020204" pitchFamily="34" charset="0"/>
              <a:buChar char="•"/>
            </a:pPr>
            <a:r>
              <a:rPr lang="en-US" sz="900" b="1" dirty="0"/>
              <a:t>Option 2</a:t>
            </a:r>
            <a:r>
              <a:rPr lang="en-US" sz="900" dirty="0"/>
              <a:t>: ”Working Families Tax Credit” name has been changed to “Cost of Living Refund” since the proposed budget was released in January</a:t>
            </a:r>
          </a:p>
          <a:p>
            <a:pPr marL="628650" lvl="1" indent="-171450">
              <a:buFont typeface="Arial" panose="020B0604020202020204" pitchFamily="34" charset="0"/>
              <a:buChar char="•"/>
            </a:pPr>
            <a:r>
              <a:rPr lang="en-US" sz="900" dirty="0"/>
              <a:t>Would be a flat $500 for every worker with income under $28,000 then phase out between $28,000 and $30,000 of income</a:t>
            </a:r>
          </a:p>
          <a:p>
            <a:pPr marL="628650" lvl="1" indent="-171450">
              <a:buFont typeface="Arial" panose="020B0604020202020204" pitchFamily="34" charset="0"/>
              <a:buChar char="•"/>
            </a:pPr>
            <a:r>
              <a:rPr lang="en-US" sz="900" dirty="0"/>
              <a:t>Would increase the maximum eligible annual income to $30,000 regardless of dependents instead of the current $24,950 for filers with dependents and $16,750 for workers with no dependents</a:t>
            </a:r>
          </a:p>
          <a:p>
            <a:pPr marL="628650" lvl="1" indent="-171450">
              <a:buFont typeface="Arial" panose="020B0604020202020204" pitchFamily="34" charset="0"/>
              <a:buChar char="•"/>
            </a:pPr>
            <a:r>
              <a:rPr lang="en-US" sz="900" dirty="0"/>
              <a:t>Proposes holding the income limit at $30,000 until 2022, after which it would be automatically adjusted for inflation</a:t>
            </a:r>
          </a:p>
          <a:p>
            <a:pPr marL="171450" lvl="0" indent="-171450">
              <a:buFont typeface="Arial" panose="020B0604020202020204" pitchFamily="34" charset="0"/>
              <a:buChar char="•"/>
            </a:pPr>
            <a:r>
              <a:rPr lang="en-US" sz="900" b="1" dirty="0"/>
              <a:t>Option 3</a:t>
            </a:r>
            <a:r>
              <a:rPr lang="en-US" sz="900" dirty="0"/>
              <a:t>: </a:t>
            </a:r>
            <a:r>
              <a:rPr lang="en-US" sz="1050" b="0" i="0" kern="1200" baseline="0" dirty="0">
                <a:solidFill>
                  <a:schemeClr val="tx1"/>
                </a:solidFill>
                <a:effectLst/>
                <a:latin typeface="+mn-lt"/>
                <a:ea typeface="+mn-ea"/>
                <a:cs typeface="+mn-cs"/>
              </a:rPr>
              <a:t>California has average taxes on alcohol compared to other states in the United States</a:t>
            </a:r>
          </a:p>
          <a:p>
            <a:pPr marL="628650" lvl="1" indent="-171450">
              <a:buFont typeface="Arial" panose="020B0604020202020204" pitchFamily="34" charset="0"/>
              <a:buChar char="•"/>
            </a:pPr>
            <a:r>
              <a:rPr lang="en-US" sz="900" dirty="0"/>
              <a:t>Wine Tax (46</a:t>
            </a:r>
            <a:r>
              <a:rPr lang="en-US" sz="900" baseline="30000" dirty="0"/>
              <a:t>th-</a:t>
            </a:r>
            <a:r>
              <a:rPr lang="en-US" sz="900" dirty="0"/>
              <a:t>highest): $0.20/gallon on top of sales tax</a:t>
            </a:r>
          </a:p>
          <a:p>
            <a:pPr marL="628650" lvl="1" indent="-171450">
              <a:buFont typeface="Arial" panose="020B0604020202020204" pitchFamily="34" charset="0"/>
              <a:buChar char="•"/>
            </a:pPr>
            <a:r>
              <a:rPr lang="en-US" sz="900" dirty="0"/>
              <a:t>Beer Tax (26</a:t>
            </a:r>
            <a:r>
              <a:rPr lang="en-US" sz="900" baseline="30000" dirty="0"/>
              <a:t>th</a:t>
            </a:r>
            <a:r>
              <a:rPr lang="en-US" sz="900" dirty="0"/>
              <a:t> highest): $0.20/gallon on top of sales tax</a:t>
            </a:r>
          </a:p>
          <a:p>
            <a:pPr marL="628650" lvl="1" indent="-171450">
              <a:buFont typeface="Arial" panose="020B0604020202020204" pitchFamily="34" charset="0"/>
              <a:buChar char="•"/>
            </a:pPr>
            <a:r>
              <a:rPr lang="en-US" sz="900" dirty="0"/>
              <a:t>Liquor Tax (20</a:t>
            </a:r>
            <a:r>
              <a:rPr lang="en-US" sz="900" baseline="30000" dirty="0"/>
              <a:t>th</a:t>
            </a:r>
            <a:r>
              <a:rPr lang="en-US" sz="900" dirty="0"/>
              <a:t> highest): $3.30/gallon on top of sales tax</a:t>
            </a:r>
          </a:p>
          <a:p>
            <a:pPr marL="171450" lvl="0" indent="-171450">
              <a:buFont typeface="Arial" panose="020B0604020202020204" pitchFamily="34" charset="0"/>
              <a:buChar char="•"/>
            </a:pPr>
            <a:r>
              <a:rPr lang="en-US" sz="900" b="1" dirty="0"/>
              <a:t>Option 4</a:t>
            </a:r>
            <a:r>
              <a:rPr lang="en-US" sz="900" dirty="0"/>
              <a:t>: Oil severance taxes have been proposed in California since the 1990s and 34 states have some version of an oil severance tax</a:t>
            </a:r>
          </a:p>
          <a:p>
            <a:pPr marL="628650" lvl="1" indent="-171450">
              <a:buFont typeface="Arial" panose="020B0604020202020204" pitchFamily="34" charset="0"/>
              <a:buChar char="•"/>
            </a:pPr>
            <a:r>
              <a:rPr lang="en-US" sz="900" dirty="0"/>
              <a:t>California is the 7</a:t>
            </a:r>
            <a:r>
              <a:rPr lang="en-US" sz="900" baseline="30000" dirty="0"/>
              <a:t>th</a:t>
            </a:r>
            <a:r>
              <a:rPr lang="en-US" sz="900" dirty="0"/>
              <a:t>-largest oil-producing state in the country as of 2018. Top 6 states in order: Texas, North Dakota, New Mexico, Oklahoma, Colorado, Alaska</a:t>
            </a:r>
          </a:p>
          <a:p>
            <a:pPr marL="628650" lvl="1" indent="-171450">
              <a:buFont typeface="Arial" panose="020B0604020202020204" pitchFamily="34" charset="0"/>
              <a:buChar char="•"/>
            </a:pPr>
            <a:r>
              <a:rPr lang="en-US" sz="900" dirty="0"/>
              <a:t>Alaska’s severance tax is 22.5% while Texas’s is 7.5% so 9.5% would be around the average</a:t>
            </a:r>
          </a:p>
          <a:p>
            <a:pPr marL="628650" lvl="1" indent="-171450">
              <a:buFont typeface="Arial" panose="020B0604020202020204" pitchFamily="34" charset="0"/>
              <a:buChar char="•"/>
            </a:pPr>
            <a:r>
              <a:rPr lang="en-US" sz="900" dirty="0"/>
              <a:t>Latest proposed bill is SB 246 from February 2019 that would enact a 10% oil severance tax</a:t>
            </a:r>
          </a:p>
        </p:txBody>
      </p:sp>
      <p:sp>
        <p:nvSpPr>
          <p:cNvPr id="4" name="Slide Number Placeholder 3"/>
          <p:cNvSpPr>
            <a:spLocks noGrp="1"/>
          </p:cNvSpPr>
          <p:nvPr>
            <p:ph type="sldNum" sz="quarter" idx="5"/>
          </p:nvPr>
        </p:nvSpPr>
        <p:spPr/>
        <p:txBody>
          <a:bodyPr/>
          <a:lstStyle/>
          <a:p>
            <a:fld id="{E2062E19-69A4-1A46-9C8C-5839010DC16C}" type="slidenum">
              <a:rPr lang="en-US" smtClean="0"/>
              <a:t>22</a:t>
            </a:fld>
            <a:endParaRPr lang="en-US"/>
          </a:p>
        </p:txBody>
      </p:sp>
    </p:spTree>
    <p:extLst>
      <p:ext uri="{BB962C8B-B14F-4D97-AF65-F5344CB8AC3E}">
        <p14:creationId xmlns:p14="http://schemas.microsoft.com/office/powerpoint/2010/main" val="26058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30188"/>
            <a:ext cx="4902200" cy="2757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2168C-76CC-1C42-B031-F670E06E098B}" type="slidenum">
              <a:rPr lang="en-US" smtClean="0"/>
              <a:t>4</a:t>
            </a:fld>
            <a:endParaRPr lang="en-US"/>
          </a:p>
        </p:txBody>
      </p:sp>
    </p:spTree>
    <p:extLst>
      <p:ext uri="{BB962C8B-B14F-4D97-AF65-F5344CB8AC3E}">
        <p14:creationId xmlns:p14="http://schemas.microsoft.com/office/powerpoint/2010/main" val="43792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3C3FA325-5947-1A48-9193-E62469D48DF3}"/>
              </a:ext>
            </a:extLst>
          </p:cNvPr>
          <p:cNvSpPr>
            <a:spLocks noGrp="1" noRot="1" noChangeAspect="1"/>
          </p:cNvSpPr>
          <p:nvPr>
            <p:ph type="sldImg"/>
          </p:nvPr>
        </p:nvSpPr>
        <p:spPr bwMode="auto">
          <a:xfrm>
            <a:off x="987425" y="230188"/>
            <a:ext cx="4902200" cy="2757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B1631006-36C3-E147-8B21-B5C15DFE3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8435" name="Slide Number Placeholder 3">
            <a:extLst>
              <a:ext uri="{FF2B5EF4-FFF2-40B4-BE49-F238E27FC236}">
                <a16:creationId xmlns:a16="http://schemas.microsoft.com/office/drawing/2014/main" id="{2E8EDBDF-D0A6-AC46-BC3F-44CC448294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AE4880D-5162-E74C-9377-717BC7E91559}" type="slidenum">
              <a:rPr lang="en-US" altLang="en-US" sz="1200"/>
              <a:pPr/>
              <a:t>5</a:t>
            </a:fld>
            <a:endParaRPr lang="en-US" altLang="en-US" sz="1200"/>
          </a:p>
        </p:txBody>
      </p:sp>
    </p:spTree>
    <p:extLst>
      <p:ext uri="{BB962C8B-B14F-4D97-AF65-F5344CB8AC3E}">
        <p14:creationId xmlns:p14="http://schemas.microsoft.com/office/powerpoint/2010/main" val="304312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F8AA74E-63A4-F843-A992-B95216F0C13F}"/>
              </a:ext>
            </a:extLst>
          </p:cNvPr>
          <p:cNvSpPr>
            <a:spLocks noGrp="1" noRot="1" noChangeAspect="1"/>
          </p:cNvSpPr>
          <p:nvPr>
            <p:ph type="sldImg"/>
          </p:nvPr>
        </p:nvSpPr>
        <p:spPr bwMode="auto">
          <a:xfrm>
            <a:off x="987425" y="230188"/>
            <a:ext cx="4902200" cy="2757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D34FD23-F23D-E741-A499-55BDAB7DE264}"/>
              </a:ext>
            </a:extLst>
          </p:cNvPr>
          <p:cNvSpPr>
            <a:spLocks noGrp="1"/>
          </p:cNvSpPr>
          <p:nvPr>
            <p:ph type="body" idx="1"/>
          </p:nvPr>
        </p:nvSpPr>
        <p:spPr bwMode="auto">
          <a:xfrm>
            <a:off x="218941" y="3258355"/>
            <a:ext cx="6439436" cy="552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-MAY REVISE numbers:</a:t>
            </a:r>
          </a:p>
          <a:p>
            <a:pPr>
              <a:spcBef>
                <a:spcPct val="0"/>
              </a:spcBef>
            </a:pPr>
            <a:r>
              <a:rPr lang="en-US" altLang="en-US" dirty="0"/>
              <a:t>Current starting surplus is $22.4 billion</a:t>
            </a:r>
          </a:p>
          <a:p>
            <a:pPr>
              <a:spcBef>
                <a:spcPct val="0"/>
              </a:spcBef>
            </a:pPr>
            <a:r>
              <a:rPr lang="en-US" altLang="en-US" dirty="0"/>
              <a:t>Line item amounts (in billions):</a:t>
            </a:r>
          </a:p>
          <a:p>
            <a:pPr marL="171450" indent="-171450">
              <a:spcBef>
                <a:spcPct val="0"/>
              </a:spcBef>
              <a:buFont typeface="Arial" panose="020B0604020202020204" pitchFamily="34" charset="0"/>
              <a:buChar char="•"/>
            </a:pPr>
            <a:r>
              <a:rPr lang="en-US" altLang="en-US" dirty="0"/>
              <a:t>Spending:</a:t>
            </a:r>
          </a:p>
          <a:p>
            <a:pPr marL="628650" lvl="1" indent="-171450">
              <a:spcBef>
                <a:spcPct val="0"/>
              </a:spcBef>
              <a:buFont typeface="Arial" panose="020B0604020202020204" pitchFamily="34" charset="0"/>
              <a:buChar char="•"/>
            </a:pPr>
            <a:r>
              <a:rPr lang="en-US" altLang="en-US" dirty="0"/>
              <a:t>K-14 education: 61.6</a:t>
            </a:r>
          </a:p>
          <a:p>
            <a:pPr marL="628650" lvl="1" indent="-171450">
              <a:spcBef>
                <a:spcPct val="0"/>
              </a:spcBef>
              <a:buFont typeface="Arial" panose="020B0604020202020204" pitchFamily="34" charset="0"/>
              <a:buChar char="•"/>
            </a:pPr>
            <a:r>
              <a:rPr lang="en-US" altLang="en-US" dirty="0"/>
              <a:t>Higher education: 8.5</a:t>
            </a:r>
          </a:p>
          <a:p>
            <a:pPr marL="628650" lvl="1" indent="-171450">
              <a:spcBef>
                <a:spcPct val="0"/>
              </a:spcBef>
              <a:buFont typeface="Arial" panose="020B0604020202020204" pitchFamily="34" charset="0"/>
              <a:buChar char="•"/>
            </a:pPr>
            <a:r>
              <a:rPr lang="en-US" altLang="en-US" dirty="0"/>
              <a:t>HHS: 16.9</a:t>
            </a:r>
          </a:p>
          <a:p>
            <a:pPr marL="628650" lvl="1" indent="-171450">
              <a:spcBef>
                <a:spcPct val="0"/>
              </a:spcBef>
              <a:buFont typeface="Arial" panose="020B0604020202020204" pitchFamily="34" charset="0"/>
              <a:buChar char="•"/>
            </a:pPr>
            <a:r>
              <a:rPr lang="en-US" altLang="en-US" dirty="0"/>
              <a:t>Criminal justice: 13.4</a:t>
            </a:r>
          </a:p>
          <a:p>
            <a:pPr marL="628650" lvl="1" indent="-171450">
              <a:spcBef>
                <a:spcPct val="0"/>
              </a:spcBef>
              <a:buFont typeface="Arial" panose="020B0604020202020204" pitchFamily="34" charset="0"/>
              <a:buChar char="•"/>
            </a:pPr>
            <a:r>
              <a:rPr lang="en-US" altLang="en-US" dirty="0" err="1"/>
              <a:t>Medi</a:t>
            </a:r>
            <a:r>
              <a:rPr lang="en-US" altLang="en-US" dirty="0"/>
              <a:t>-Cal: 22.9</a:t>
            </a:r>
          </a:p>
          <a:p>
            <a:pPr marL="628650" lvl="1" indent="-171450">
              <a:spcBef>
                <a:spcPct val="0"/>
              </a:spcBef>
              <a:buFont typeface="Arial" panose="020B0604020202020204" pitchFamily="34" charset="0"/>
              <a:buChar char="•"/>
            </a:pPr>
            <a:r>
              <a:rPr lang="en-US" altLang="en-US" dirty="0"/>
              <a:t>Debt service: 6.1</a:t>
            </a:r>
          </a:p>
          <a:p>
            <a:pPr marL="628650" lvl="1" indent="-171450">
              <a:spcBef>
                <a:spcPct val="0"/>
              </a:spcBef>
              <a:buFont typeface="Arial" panose="020B0604020202020204" pitchFamily="34" charset="0"/>
              <a:buChar char="•"/>
            </a:pPr>
            <a:r>
              <a:rPr lang="en-US" altLang="en-US" dirty="0"/>
              <a:t>Other spending: 10</a:t>
            </a:r>
          </a:p>
          <a:p>
            <a:pPr marL="171450" lvl="0" indent="-171450">
              <a:spcBef>
                <a:spcPct val="0"/>
              </a:spcBef>
              <a:buFont typeface="Arial" panose="020B0604020202020204" pitchFamily="34" charset="0"/>
              <a:buChar char="•"/>
            </a:pPr>
            <a:r>
              <a:rPr lang="en-US" altLang="en-US" dirty="0"/>
              <a:t>Revenue:</a:t>
            </a:r>
          </a:p>
          <a:p>
            <a:pPr marL="628650" lvl="1" indent="-171450">
              <a:spcBef>
                <a:spcPct val="0"/>
              </a:spcBef>
              <a:buFont typeface="Arial" panose="020B0604020202020204" pitchFamily="34" charset="0"/>
              <a:buChar char="•"/>
            </a:pPr>
            <a:r>
              <a:rPr lang="en-US" altLang="en-US" dirty="0"/>
              <a:t>Income tax: 102.3</a:t>
            </a:r>
          </a:p>
          <a:p>
            <a:pPr marL="628650" lvl="1" indent="-171450">
              <a:spcBef>
                <a:spcPct val="0"/>
              </a:spcBef>
              <a:buFont typeface="Arial" panose="020B0604020202020204" pitchFamily="34" charset="0"/>
              <a:buChar char="•"/>
            </a:pPr>
            <a:r>
              <a:rPr lang="en-US" altLang="en-US" dirty="0"/>
              <a:t>Sales tax: 27.4</a:t>
            </a:r>
          </a:p>
          <a:p>
            <a:pPr marL="628650" lvl="1" indent="-171450">
              <a:spcBef>
                <a:spcPct val="0"/>
              </a:spcBef>
              <a:buFont typeface="Arial" panose="020B0604020202020204" pitchFamily="34" charset="0"/>
              <a:buChar char="•"/>
            </a:pPr>
            <a:r>
              <a:rPr lang="en-US" altLang="en-US" dirty="0"/>
              <a:t>Corporate tax: 13.1</a:t>
            </a:r>
          </a:p>
          <a:p>
            <a:pPr marL="628650" lvl="1" indent="-171450">
              <a:spcBef>
                <a:spcPct val="0"/>
              </a:spcBef>
              <a:buFont typeface="Arial" panose="020B0604020202020204" pitchFamily="34" charset="0"/>
              <a:buChar char="•"/>
            </a:pPr>
            <a:r>
              <a:rPr lang="en-US" altLang="en-US" dirty="0"/>
              <a:t>Car and property taxes: 0</a:t>
            </a:r>
          </a:p>
          <a:p>
            <a:pPr marL="628650" lvl="1" indent="-171450">
              <a:spcBef>
                <a:spcPct val="0"/>
              </a:spcBef>
              <a:buFont typeface="Arial" panose="020B0604020202020204" pitchFamily="34" charset="0"/>
              <a:buChar char="•"/>
            </a:pPr>
            <a:r>
              <a:rPr lang="en-US" altLang="en-US" dirty="0"/>
              <a:t>Other revenue: 1</a:t>
            </a:r>
          </a:p>
          <a:p>
            <a:pPr marL="628650" lvl="1" indent="-171450">
              <a:spcBef>
                <a:spcPct val="0"/>
              </a:spcBef>
              <a:buFont typeface="Arial" panose="020B0604020202020204" pitchFamily="34" charset="0"/>
              <a:buChar char="•"/>
            </a:pPr>
            <a:r>
              <a:rPr lang="en-US" altLang="en-US" dirty="0"/>
              <a:t>Transfer to rainy day fund: -2.2</a:t>
            </a:r>
          </a:p>
          <a:p>
            <a:pPr marL="628650" lvl="1" indent="-171450">
              <a:spcBef>
                <a:spcPct val="0"/>
              </a:spcBef>
              <a:buFont typeface="Arial" panose="020B0604020202020204" pitchFamily="34" charset="0"/>
              <a:buChar char="•"/>
            </a:pPr>
            <a:r>
              <a:rPr lang="en-US" altLang="en-US" dirty="0"/>
              <a:t>Prior year balance: 20.6</a:t>
            </a:r>
          </a:p>
        </p:txBody>
      </p:sp>
      <p:sp>
        <p:nvSpPr>
          <p:cNvPr id="19459" name="Slide Number Placeholder 3">
            <a:extLst>
              <a:ext uri="{FF2B5EF4-FFF2-40B4-BE49-F238E27FC236}">
                <a16:creationId xmlns:a16="http://schemas.microsoft.com/office/drawing/2014/main" id="{BF15EBAC-0F3C-4146-BB02-923FD0360B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1F67285-9A91-6145-A4B9-44F0E1EB15AC}" type="slidenum">
              <a:rPr lang="en-US" altLang="en-US" sz="1200"/>
              <a:pPr/>
              <a:t>6</a:t>
            </a:fld>
            <a:endParaRPr lang="en-US" altLang="en-US" sz="1200"/>
          </a:p>
        </p:txBody>
      </p:sp>
    </p:spTree>
    <p:extLst>
      <p:ext uri="{BB962C8B-B14F-4D97-AF65-F5344CB8AC3E}">
        <p14:creationId xmlns:p14="http://schemas.microsoft.com/office/powerpoint/2010/main" val="209470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33375"/>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1" dirty="0"/>
              <a:t>Option 1</a:t>
            </a:r>
            <a:r>
              <a:rPr lang="en-US" sz="1100" dirty="0"/>
              <a:t> would bring the total Rainy Day Fund to $16.5 billion by the end of 2019-20, total reserves to $19.4 billion including $900 million in the safety net reserve, and $390 million into the Public School System Stabilization Account (PSSSA) for the first time since Prop 2 passed in 2014</a:t>
            </a:r>
          </a:p>
          <a:p>
            <a:pPr marL="171450" indent="-171450">
              <a:buFont typeface="Arial" panose="020B0604020202020204" pitchFamily="34" charset="0"/>
              <a:buChar char="•"/>
            </a:pPr>
            <a:r>
              <a:rPr lang="en-US" sz="1100" b="1" dirty="0"/>
              <a:t>Option 2</a:t>
            </a:r>
            <a:r>
              <a:rPr lang="en-US" sz="1100" dirty="0"/>
              <a:t> breakdown below, first time that all budgetary debts are completely paid off in over a decade</a:t>
            </a:r>
          </a:p>
          <a:p>
            <a:pPr marL="628650" lvl="1" indent="-171450">
              <a:buFont typeface="Arial" panose="020B0604020202020204" pitchFamily="34" charset="0"/>
              <a:buChar char="•"/>
            </a:pPr>
            <a:r>
              <a:rPr lang="en-US" sz="1100" dirty="0"/>
              <a:t>$2.4 billion to eliminate outstanding loans from special funds and transportation accounts</a:t>
            </a:r>
          </a:p>
          <a:p>
            <a:pPr marL="628650" lvl="1" indent="-171450">
              <a:buFont typeface="Arial" panose="020B0604020202020204" pitchFamily="34" charset="0"/>
              <a:buChar char="•"/>
            </a:pPr>
            <a:r>
              <a:rPr lang="en-US" sz="1100" dirty="0"/>
              <a:t>$1.7 billion to eliminate a one-month deferral of payroll from 9 years ago (2009-10 budget package) and a deferred payment to CalPERS from over a decade ago</a:t>
            </a:r>
          </a:p>
          <a:p>
            <a:pPr marL="628650" lvl="1" indent="-171450">
              <a:buFont typeface="Arial" panose="020B0604020202020204" pitchFamily="34" charset="0"/>
              <a:buChar char="•"/>
            </a:pPr>
            <a:r>
              <a:rPr lang="en-US" sz="1100" dirty="0"/>
              <a:t>$0.4 billion Prop 98 settle-up</a:t>
            </a:r>
          </a:p>
          <a:p>
            <a:pPr marL="171450" lvl="0" indent="-171450">
              <a:buFont typeface="Arial" panose="020B0604020202020204" pitchFamily="34" charset="0"/>
              <a:buChar char="•"/>
            </a:pPr>
            <a:r>
              <a:rPr lang="en-US" sz="1100" b="1" dirty="0"/>
              <a:t>Option 3</a:t>
            </a:r>
            <a:r>
              <a:rPr lang="en-US" sz="1100" dirty="0"/>
              <a:t>: the administration proposes that the $3 billion payment be distributed across the pension plans in a way that is proportionate to each plan’s share of the state’s General Fund contribution to CalPERS</a:t>
            </a:r>
          </a:p>
          <a:p>
            <a:pPr marL="628650" lvl="1" indent="-171450">
              <a:buFont typeface="Arial" panose="020B0604020202020204" pitchFamily="34" charset="0"/>
              <a:buChar char="•"/>
            </a:pPr>
            <a:r>
              <a:rPr lang="en-US" sz="1100" dirty="0"/>
              <a:t>Estimated net savings from making the supplemental payment now would be $6.3 billion </a:t>
            </a:r>
          </a:p>
          <a:p>
            <a:pPr marL="171450" lvl="0" indent="-171450">
              <a:buFont typeface="Arial" panose="020B0604020202020204" pitchFamily="34" charset="0"/>
              <a:buChar char="•"/>
            </a:pPr>
            <a:r>
              <a:rPr lang="en-US" sz="1100" b="1" dirty="0"/>
              <a:t>Option 4</a:t>
            </a:r>
            <a:r>
              <a:rPr lang="en-US" sz="1100" dirty="0"/>
              <a:t> combines options 2 and 3 (this was proposed in the Governor’s budget)</a:t>
            </a:r>
          </a:p>
          <a:p>
            <a:pPr marL="171450" lvl="0" indent="-171450">
              <a:buFont typeface="Arial" panose="020B0604020202020204" pitchFamily="34" charset="0"/>
              <a:buChar char="•"/>
            </a:pPr>
            <a:r>
              <a:rPr lang="en-US" sz="1100" b="1" dirty="0"/>
              <a:t>Option 5</a:t>
            </a:r>
            <a:r>
              <a:rPr lang="en-US" sz="1100" dirty="0"/>
              <a:t> chooses to pay down more retirement liabilities instead of eliminating budgetary debts</a:t>
            </a:r>
          </a:p>
          <a:p>
            <a:pPr marL="628650" lvl="1" indent="-171450">
              <a:buFont typeface="Arial" panose="020B0604020202020204" pitchFamily="34" charset="0"/>
              <a:buChar char="•"/>
            </a:pPr>
            <a:r>
              <a:rPr lang="en-US" sz="1100" dirty="0"/>
              <a:t>LAO recommends this option as it would save the state more money over the long term</a:t>
            </a:r>
          </a:p>
        </p:txBody>
      </p:sp>
      <p:sp>
        <p:nvSpPr>
          <p:cNvPr id="4" name="Slide Number Placeholder 3"/>
          <p:cNvSpPr>
            <a:spLocks noGrp="1"/>
          </p:cNvSpPr>
          <p:nvPr>
            <p:ph type="sldNum" sz="quarter" idx="5"/>
          </p:nvPr>
        </p:nvSpPr>
        <p:spPr/>
        <p:txBody>
          <a:bodyPr/>
          <a:lstStyle/>
          <a:p>
            <a:fld id="{E2062E19-69A4-1A46-9C8C-5839010DC16C}" type="slidenum">
              <a:rPr lang="en-US" smtClean="0"/>
              <a:t>7</a:t>
            </a:fld>
            <a:endParaRPr lang="en-US"/>
          </a:p>
        </p:txBody>
      </p:sp>
    </p:spTree>
    <p:extLst>
      <p:ext uri="{BB962C8B-B14F-4D97-AF65-F5344CB8AC3E}">
        <p14:creationId xmlns:p14="http://schemas.microsoft.com/office/powerpoint/2010/main" val="392093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47663"/>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K-12 Education Background Stats: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are nearly 6 million K-12 students in more than 10,000 schools throughout California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K-12 education in California is funded under Proposition 98, passed in 1988. It requires that a certain minimum amount of General Fund revenues must be spent on K-14 education (K-12 plus community colleges).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essentially earmarks a certain amount of General Fund revenue for education by law. It was passed to ensure that education remains funded as a result of lower property taxes following the passage of Proposition 13 in 1978.</a:t>
            </a:r>
            <a:endParaRPr lang="en-US" dirty="0"/>
          </a:p>
          <a:p>
            <a:pPr marL="171450" indent="-171450">
              <a:buFont typeface="Arial" panose="020B0604020202020204" pitchFamily="34" charset="0"/>
              <a:buChar char="•"/>
            </a:pPr>
            <a:r>
              <a:rPr lang="en-US" dirty="0"/>
              <a:t>K-12 education spending per-pupil in 2019-20:</a:t>
            </a:r>
          </a:p>
          <a:p>
            <a:pPr marL="628650" lvl="1" indent="-171450">
              <a:buFont typeface="Arial" panose="020B0604020202020204" pitchFamily="34" charset="0"/>
              <a:buChar char="•"/>
            </a:pPr>
            <a:r>
              <a:rPr lang="en-US" dirty="0"/>
              <a:t>Prop 98 funds: $12,018—an increase of $444 (3.8%) over the revised 2018-19 level</a:t>
            </a:r>
          </a:p>
          <a:p>
            <a:pPr marL="628650" lvl="1" indent="-171450">
              <a:buFont typeface="Arial" panose="020B0604020202020204" pitchFamily="34" charset="0"/>
              <a:buChar char="•"/>
            </a:pPr>
            <a:r>
              <a:rPr lang="en-US" dirty="0"/>
              <a:t>All funds: $17,160—an increase of $303 (1.8%) over 2018-19</a:t>
            </a:r>
          </a:p>
          <a:p>
            <a:pPr marL="171450" lvl="0" indent="-171450">
              <a:buFont typeface="Arial" panose="020B0604020202020204" pitchFamily="34" charset="0"/>
              <a:buChar char="•"/>
            </a:pPr>
            <a:r>
              <a:rPr lang="en-US" dirty="0"/>
              <a:t>US average per-student expenditure in 2016-17 was $11,642</a:t>
            </a:r>
          </a:p>
          <a:p>
            <a:pPr marL="628650" lvl="1" indent="-171450">
              <a:buFont typeface="Arial" panose="020B0604020202020204" pitchFamily="34" charset="0"/>
              <a:buChar char="•"/>
            </a:pPr>
            <a:r>
              <a:rPr lang="en-US" b="0" dirty="0">
                <a:solidFill>
                  <a:srgbClr val="FF0000"/>
                </a:solidFill>
              </a:rPr>
              <a:t>When you adjust for California’s higher cost of living, the in-state per pupil spending numbers are closer to $9,417. California ranks 43</a:t>
            </a:r>
            <a:r>
              <a:rPr lang="en-US" b="0" baseline="30000" dirty="0">
                <a:solidFill>
                  <a:srgbClr val="FF0000"/>
                </a:solidFill>
              </a:rPr>
              <a:t>rd</a:t>
            </a:r>
            <a:r>
              <a:rPr lang="en-US" b="0" dirty="0">
                <a:solidFill>
                  <a:srgbClr val="FF0000"/>
                </a:solidFill>
              </a:rPr>
              <a:t> in per-pupil spending and the US average is $12,526 when accounting for regional cost differences.</a:t>
            </a:r>
          </a:p>
          <a:p>
            <a:pPr marL="171450" lvl="0" indent="-171450">
              <a:buFont typeface="Arial" panose="020B0604020202020204" pitchFamily="34" charset="0"/>
              <a:buChar char="•"/>
            </a:pPr>
            <a:r>
              <a:rPr lang="en-US" dirty="0"/>
              <a:t>22% of school districts—more than 1,600 school sites—offer only part-day kindergarten programs</a:t>
            </a:r>
          </a:p>
          <a:p>
            <a:pPr marL="628650" lvl="1" indent="-171450">
              <a:buFont typeface="Arial" panose="020B0604020202020204" pitchFamily="34" charset="0"/>
              <a:buChar char="•"/>
            </a:pPr>
            <a:r>
              <a:rPr lang="en-US" dirty="0"/>
              <a:t>Full-day kindergarten programs can benefit low-income working parents by providing care throughout the day, while potentially offering more educational opportunities for students</a:t>
            </a:r>
          </a:p>
          <a:p>
            <a:pPr marL="628650" lvl="1" indent="-171450">
              <a:buFont typeface="Arial" panose="020B0604020202020204" pitchFamily="34" charset="0"/>
              <a:buChar char="•"/>
            </a:pPr>
            <a:r>
              <a:rPr lang="en-US" dirty="0"/>
              <a:t>AB 197, introduced in January, would require public and charter schools to transition from half-day programs to full-day programs by the 2022-23 school year </a:t>
            </a:r>
          </a:p>
          <a:p>
            <a:pPr marL="628650" lvl="1" indent="-171450">
              <a:buFont typeface="Arial" panose="020B0604020202020204" pitchFamily="34" charset="0"/>
              <a:buChar char="•"/>
            </a:pPr>
            <a:r>
              <a:rPr lang="en-US" dirty="0"/>
              <a:t>The minimum full-day would be “the same number of minutes per school-day that is offered to pupils in 1</a:t>
            </a:r>
            <a:r>
              <a:rPr lang="en-US" baseline="30000" dirty="0"/>
              <a:t>st</a:t>
            </a:r>
            <a:r>
              <a:rPr lang="en-US" dirty="0"/>
              <a:t> grade” </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b="1" dirty="0"/>
              <a:t>Additional Detail on Options:</a:t>
            </a:r>
          </a:p>
          <a:p>
            <a:pPr marL="171450" lvl="0" indent="-171450">
              <a:buFont typeface="Arial" panose="020B0604020202020204" pitchFamily="34" charset="0"/>
              <a:buChar char="•"/>
            </a:pPr>
            <a:r>
              <a:rPr lang="en-US" sz="1100" b="1" dirty="0"/>
              <a:t>Option 2</a:t>
            </a:r>
            <a:r>
              <a:rPr lang="en-US" sz="1100" dirty="0"/>
              <a:t>: $600 million would go to building new facilities or modernizing existing ones as school districts cited lack of facilities as the main barrier to providing a full-day program</a:t>
            </a:r>
          </a:p>
          <a:p>
            <a:pPr marL="628650" lvl="1" indent="-171450">
              <a:buFont typeface="Arial" panose="020B0604020202020204" pitchFamily="34" charset="0"/>
              <a:buChar char="•"/>
            </a:pPr>
            <a:r>
              <a:rPr lang="en-US" sz="1100" dirty="0"/>
              <a:t>Roughly 70% (370,000) of kindergarten students attend a full-day program while the other 30% (160,000) attend part-day programs</a:t>
            </a:r>
          </a:p>
          <a:p>
            <a:pPr marL="1085850" lvl="2" indent="-171450">
              <a:buFont typeface="Arial" panose="020B0604020202020204" pitchFamily="34" charset="0"/>
              <a:buChar char="•"/>
            </a:pPr>
            <a:r>
              <a:rPr lang="en-US" sz="1100" dirty="0"/>
              <a:t>Only 43% attended a full-day program in 2007-08</a:t>
            </a:r>
          </a:p>
          <a:p>
            <a:pPr marL="628650" lvl="1" indent="-171450">
              <a:buFont typeface="Arial" panose="020B0604020202020204" pitchFamily="34" charset="0"/>
              <a:buChar char="•"/>
            </a:pPr>
            <a:r>
              <a:rPr lang="en-US" sz="1100" dirty="0"/>
              <a:t>Part-time programs average 3.5 hours a day while full-day programs average 5.6 hours a day</a:t>
            </a:r>
          </a:p>
          <a:p>
            <a:pPr marL="628650" lvl="1" indent="-171450">
              <a:buFont typeface="Arial" panose="020B0604020202020204" pitchFamily="34" charset="0"/>
              <a:buChar char="•"/>
            </a:pPr>
            <a:r>
              <a:rPr lang="en-US" sz="1100" dirty="0"/>
              <a:t>Funds would be available for three years, with the first two restricted to transitioning part-day to full-day and the third year </a:t>
            </a:r>
            <a:r>
              <a:rPr lang="en-US" sz="1100" b="0" i="0" kern="1200" dirty="0">
                <a:solidFill>
                  <a:schemeClr val="tx1"/>
                </a:solidFill>
                <a:effectLst/>
                <a:latin typeface="+mn-lt"/>
                <a:ea typeface="+mn-ea"/>
                <a:cs typeface="+mn-cs"/>
              </a:rPr>
              <a:t>grant funding would be opened up for districts already running full-day kindergarten programs</a:t>
            </a:r>
            <a:endParaRPr lang="en-US" sz="1100" dirty="0"/>
          </a:p>
          <a:p>
            <a:pPr marL="171450" lvl="0" indent="-171450">
              <a:buFont typeface="Arial" panose="020B0604020202020204" pitchFamily="34" charset="0"/>
              <a:buChar char="•"/>
            </a:pPr>
            <a:r>
              <a:rPr lang="en-US" sz="1100" b="1" dirty="0"/>
              <a:t>Option 3</a:t>
            </a:r>
            <a:r>
              <a:rPr lang="en-US" sz="1100" dirty="0"/>
              <a:t>: In 2017-18, about 12.5% of California students received special education and the share has been increasing since about 10.6% in 1997-98</a:t>
            </a:r>
          </a:p>
          <a:p>
            <a:pPr marL="628650" lvl="1" indent="-171450">
              <a:buFont typeface="Arial" panose="020B0604020202020204" pitchFamily="34" charset="0"/>
              <a:buChar char="•"/>
            </a:pPr>
            <a:r>
              <a:rPr lang="en-US" sz="1100" b="0" i="0" kern="1200" dirty="0">
                <a:solidFill>
                  <a:schemeClr val="tx1"/>
                </a:solidFill>
                <a:effectLst/>
                <a:latin typeface="+mn-lt"/>
                <a:ea typeface="+mn-ea"/>
                <a:cs typeface="+mn-cs"/>
              </a:rPr>
              <a:t>About 60% of students receiving special education have either speech impairments, such as stuttering, or specific learning disabilities, such as dyslexia</a:t>
            </a:r>
          </a:p>
          <a:p>
            <a:pPr marL="628650" lvl="1" indent="-171450">
              <a:buFont typeface="Arial" panose="020B0604020202020204" pitchFamily="34" charset="0"/>
              <a:buChar char="•"/>
            </a:pPr>
            <a:r>
              <a:rPr lang="en-US" sz="1100" b="0" i="0" kern="1200" dirty="0">
                <a:solidFill>
                  <a:schemeClr val="tx1"/>
                </a:solidFill>
                <a:effectLst/>
                <a:latin typeface="+mn-lt"/>
                <a:ea typeface="+mn-ea"/>
                <a:cs typeface="+mn-cs"/>
              </a:rPr>
              <a:t>Special education expenditures have increased faster than associated funding</a:t>
            </a:r>
          </a:p>
          <a:p>
            <a:pPr marL="628650" lvl="1" indent="-171450">
              <a:buFont typeface="Arial" panose="020B0604020202020204" pitchFamily="34" charset="0"/>
              <a:buChar char="•"/>
            </a:pPr>
            <a:r>
              <a:rPr lang="en-US" sz="1100" b="0" i="0" kern="1200" dirty="0">
                <a:solidFill>
                  <a:schemeClr val="tx1"/>
                </a:solidFill>
                <a:effectLst/>
                <a:latin typeface="+mn-lt"/>
                <a:ea typeface="+mn-ea"/>
                <a:cs typeface="+mn-cs"/>
              </a:rPr>
              <a:t>Additional $119 million dedicated to special education in the May Revise</a:t>
            </a:r>
            <a:endParaRPr lang="en-US" sz="1100" dirty="0"/>
          </a:p>
        </p:txBody>
      </p:sp>
      <p:sp>
        <p:nvSpPr>
          <p:cNvPr id="4" name="Slide Number Placeholder 3"/>
          <p:cNvSpPr>
            <a:spLocks noGrp="1"/>
          </p:cNvSpPr>
          <p:nvPr>
            <p:ph type="sldNum" sz="quarter" idx="5"/>
          </p:nvPr>
        </p:nvSpPr>
        <p:spPr/>
        <p:txBody>
          <a:bodyPr/>
          <a:lstStyle/>
          <a:p>
            <a:fld id="{E2062E19-69A4-1A46-9C8C-5839010DC16C}" type="slidenum">
              <a:rPr lang="en-US" smtClean="0"/>
              <a:t>8</a:t>
            </a:fld>
            <a:endParaRPr lang="en-US"/>
          </a:p>
        </p:txBody>
      </p:sp>
    </p:spTree>
    <p:extLst>
      <p:ext uri="{BB962C8B-B14F-4D97-AF65-F5344CB8AC3E}">
        <p14:creationId xmlns:p14="http://schemas.microsoft.com/office/powerpoint/2010/main" val="323230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47663"/>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i="0" kern="1200" dirty="0">
                <a:solidFill>
                  <a:schemeClr val="tx1"/>
                </a:solidFill>
                <a:effectLst/>
                <a:latin typeface="+mn-lt"/>
                <a:ea typeface="+mn-ea"/>
                <a:cs typeface="+mn-cs"/>
              </a:rPr>
              <a:t>Early Childhood Education Background Stats:</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Currently, only 14% of children under 2 and 38% of 3-year-olds who are eligible for subsidized child care in California are actually enrolled</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Research shows that a one-year, universal, high-quality preschool program in California would generate between $2 to $4 in benefits for every dollar spent</a:t>
            </a:r>
            <a:endParaRPr lang="en-US" dirty="0"/>
          </a:p>
          <a:p>
            <a:pPr marL="171450" lvl="0" indent="-171450">
              <a:buFont typeface="Arial" panose="020B0604020202020204" pitchFamily="34" charset="0"/>
              <a:buChar char="•"/>
            </a:pPr>
            <a:r>
              <a:rPr lang="en-US" dirty="0"/>
              <a:t>Child care is considered affordable if it doesn’t exceed 7% of family income</a:t>
            </a:r>
          </a:p>
          <a:p>
            <a:pPr marL="628650" lvl="1" indent="-171450">
              <a:buFont typeface="Arial" panose="020B0604020202020204" pitchFamily="34" charset="0"/>
              <a:buChar char="•"/>
            </a:pPr>
            <a:r>
              <a:rPr lang="en-US" dirty="0"/>
              <a:t>In California, two working parents earning low wages (earning less than $14.35/</a:t>
            </a:r>
            <a:r>
              <a:rPr lang="en-US" dirty="0" err="1"/>
              <a:t>hr</a:t>
            </a:r>
            <a:r>
              <a:rPr lang="en-US" dirty="0"/>
              <a:t>) would each have to work 147 hours </a:t>
            </a:r>
            <a:r>
              <a:rPr lang="en-US" i="1" dirty="0"/>
              <a:t>per week </a:t>
            </a:r>
            <a:r>
              <a:rPr lang="en-US" dirty="0"/>
              <a:t>to avoid paying more than 7% of income on the cost of child care for an infant in a licensed center</a:t>
            </a:r>
          </a:p>
          <a:p>
            <a:pPr marL="171450" lvl="0" indent="-171450">
              <a:buFont typeface="Arial" panose="020B0604020202020204" pitchFamily="34" charset="0"/>
              <a:buChar char="•"/>
            </a:pPr>
            <a:r>
              <a:rPr lang="en-US" dirty="0"/>
              <a:t>Child care is prohibitively expensive for many families</a:t>
            </a:r>
          </a:p>
          <a:p>
            <a:pPr marL="628650" lvl="1" indent="-171450">
              <a:buFont typeface="Arial" panose="020B0604020202020204" pitchFamily="34" charset="0"/>
              <a:buChar char="•"/>
            </a:pPr>
            <a:r>
              <a:rPr lang="en-US" dirty="0"/>
              <a:t>Childcare is 20.9% of a typical married-couple family household (earning $101,000 per year) and grows to 66.9% of household income for a typical single-mother family (earning $32,000 per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 the proposed budget, funding would support 492,000 child care and preschool slots—a 4% increase from 2018-19</a:t>
            </a: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Additional Detail on Options:</a:t>
            </a:r>
          </a:p>
          <a:p>
            <a:pPr marL="171450" lvl="0" indent="-171450">
              <a:buFont typeface="Arial" panose="020B0604020202020204" pitchFamily="34" charset="0"/>
              <a:buChar char="•"/>
            </a:pPr>
            <a:r>
              <a:rPr lang="en-US" sz="1100" b="1" i="0" kern="1200" baseline="0" dirty="0">
                <a:solidFill>
                  <a:schemeClr val="tx1"/>
                </a:solidFill>
                <a:effectLst/>
                <a:latin typeface="+mn-lt"/>
                <a:ea typeface="+mn-ea"/>
                <a:cs typeface="+mn-cs"/>
              </a:rPr>
              <a:t>Option 1</a:t>
            </a:r>
            <a:r>
              <a:rPr lang="en-US" sz="1100" b="0" i="0" kern="1200" baseline="0" dirty="0">
                <a:solidFill>
                  <a:schemeClr val="tx1"/>
                </a:solidFill>
                <a:effectLst/>
                <a:latin typeface="+mn-lt"/>
                <a:ea typeface="+mn-ea"/>
                <a:cs typeface="+mn-cs"/>
              </a:rPr>
              <a:t>: The $240 million represents the total of those spending items that would be required under current law, such as adjustments to provider rates</a:t>
            </a:r>
            <a:endParaRPr lang="en-US" sz="1100" dirty="0"/>
          </a:p>
          <a:p>
            <a:pPr marL="171450" lvl="0" indent="-171450">
              <a:buFont typeface="Arial" panose="020B0604020202020204" pitchFamily="34" charset="0"/>
              <a:buChar char="•"/>
            </a:pPr>
            <a:r>
              <a:rPr lang="en-US" sz="1100" b="1" dirty="0"/>
              <a:t>Option 2</a:t>
            </a:r>
            <a:r>
              <a:rPr lang="en-US" sz="1100" dirty="0"/>
              <a:t>: The proposed 2019-20 budget would spend $4.5 billion on subsidized child care and preschool, up from $4 billion total last year, marking a $0.5 billion increase</a:t>
            </a:r>
          </a:p>
          <a:p>
            <a:pPr marL="171450" lvl="0" indent="-171450">
              <a:buFont typeface="Arial" panose="020B0604020202020204" pitchFamily="34" charset="0"/>
              <a:buChar char="•"/>
            </a:pPr>
            <a:r>
              <a:rPr lang="en-US" sz="1100" b="1" dirty="0"/>
              <a:t>Option 3</a:t>
            </a:r>
            <a:r>
              <a:rPr lang="en-US" sz="1100" dirty="0"/>
              <a:t>: Funds are ongoing and the first year (2019-20) of this would create 10,000 full-day, full-year preschool slots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Original goal was expanding eligibility to all low-income four-year-</a:t>
            </a:r>
            <a:r>
              <a:rPr lang="en-US" sz="1100" dirty="0" err="1"/>
              <a:t>olds</a:t>
            </a:r>
            <a:r>
              <a:rPr lang="en-US" sz="1100" dirty="0"/>
              <a:t> over the next 3 years by funding 30,000 additional slots by 2022-23, but now the focus is on just these initial 10,000 starting in April 2020 instead of July 1, 2019</a:t>
            </a:r>
          </a:p>
          <a:p>
            <a:pPr marL="171450" lvl="0" indent="-171450">
              <a:buFont typeface="Arial" panose="020B0604020202020204" pitchFamily="34" charset="0"/>
              <a:buChar char="•"/>
            </a:pPr>
            <a:r>
              <a:rPr lang="en-US" sz="1100" b="1" dirty="0"/>
              <a:t>Option 4</a:t>
            </a:r>
            <a:r>
              <a:rPr lang="en-US" sz="1100" dirty="0"/>
              <a:t>: In fall 2018, there were 115,000 students enrolled at CSU over the age of 25</a:t>
            </a:r>
          </a:p>
          <a:p>
            <a:pPr marL="628650" lvl="1" indent="-171450">
              <a:buFont typeface="Arial" panose="020B0604020202020204" pitchFamily="34" charset="0"/>
              <a:buChar char="•"/>
            </a:pPr>
            <a:r>
              <a:rPr lang="en-US" sz="1100" dirty="0"/>
              <a:t>About 32,000 people receiving Cal Grants had dependent children in 2017-18</a:t>
            </a:r>
          </a:p>
        </p:txBody>
      </p:sp>
      <p:sp>
        <p:nvSpPr>
          <p:cNvPr id="4" name="Slide Number Placeholder 3"/>
          <p:cNvSpPr>
            <a:spLocks noGrp="1"/>
          </p:cNvSpPr>
          <p:nvPr>
            <p:ph type="sldNum" sz="quarter" idx="5"/>
          </p:nvPr>
        </p:nvSpPr>
        <p:spPr/>
        <p:txBody>
          <a:bodyPr/>
          <a:lstStyle/>
          <a:p>
            <a:fld id="{E2062E19-69A4-1A46-9C8C-5839010DC16C}" type="slidenum">
              <a:rPr lang="en-US" smtClean="0"/>
              <a:t>9</a:t>
            </a:fld>
            <a:endParaRPr lang="en-US"/>
          </a:p>
        </p:txBody>
      </p:sp>
    </p:spTree>
    <p:extLst>
      <p:ext uri="{BB962C8B-B14F-4D97-AF65-F5344CB8AC3E}">
        <p14:creationId xmlns:p14="http://schemas.microsoft.com/office/powerpoint/2010/main" val="414584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85763"/>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Community Colleges Background Stats:</a:t>
            </a:r>
            <a:endParaRPr lang="en-US" dirty="0">
              <a:latin typeface="+mn-lt"/>
            </a:endParaRPr>
          </a:p>
          <a:p>
            <a:pPr marL="171450" indent="-171450">
              <a:buFont typeface="Arial" panose="020B0604020202020204" pitchFamily="34" charset="0"/>
              <a:buChar char="•"/>
            </a:pPr>
            <a:r>
              <a:rPr lang="en-US" dirty="0">
                <a:latin typeface="+mn-lt"/>
              </a:rPr>
              <a:t>California Community Colleges (CCCs) enroll approximately 2.2 million students across 73 districts and 115 campuses </a:t>
            </a:r>
          </a:p>
          <a:p>
            <a:pPr marL="628650" lvl="1" indent="-171450">
              <a:buFont typeface="Arial" panose="020B0604020202020204" pitchFamily="34" charset="0"/>
              <a:buChar char="•"/>
            </a:pPr>
            <a:r>
              <a:rPr lang="en-US" dirty="0">
                <a:latin typeface="+mn-lt"/>
              </a:rPr>
              <a:t>Expected to have 1.1 million full-time equivalent (FTE) students in 2019-20</a:t>
            </a:r>
          </a:p>
          <a:p>
            <a:pPr marL="171450" indent="-171450">
              <a:buFont typeface="Arial" panose="020B0604020202020204" pitchFamily="34" charset="0"/>
              <a:buChar char="•"/>
            </a:pPr>
            <a:r>
              <a:rPr lang="en-US" dirty="0">
                <a:latin typeface="+mn-lt"/>
              </a:rPr>
              <a:t>About 2/3 of CCC funding comes from Prop 98 and other non-Prop 98 funds, while student fees make up the other 1/3</a:t>
            </a:r>
          </a:p>
          <a:p>
            <a:pPr marL="171450" indent="-171450">
              <a:buFont typeface="Arial" panose="020B0604020202020204" pitchFamily="34" charset="0"/>
              <a:buChar char="•"/>
            </a:pPr>
            <a:endParaRPr lang="en-US" b="1" dirty="0">
              <a:latin typeface="+mn-lt"/>
            </a:endParaRPr>
          </a:p>
          <a:p>
            <a:pPr marL="0" indent="0">
              <a:buFont typeface="Arial" panose="020B0604020202020204" pitchFamily="34" charset="0"/>
              <a:buNone/>
            </a:pPr>
            <a:r>
              <a:rPr lang="en-US" b="1" dirty="0">
                <a:latin typeface="+mn-lt"/>
              </a:rPr>
              <a:t>Additional Detail on Options:</a:t>
            </a:r>
          </a:p>
          <a:p>
            <a:pPr marL="171450" indent="-171450">
              <a:buFont typeface="Arial" panose="020B0604020202020204" pitchFamily="34" charset="0"/>
              <a:buChar char="•"/>
            </a:pPr>
            <a:r>
              <a:rPr lang="en-US" sz="1100" b="1" dirty="0">
                <a:latin typeface="+mn-lt"/>
              </a:rPr>
              <a:t>Option 2: </a:t>
            </a:r>
            <a:r>
              <a:rPr lang="en-US" sz="1100" dirty="0">
                <a:latin typeface="+mn-lt"/>
              </a:rPr>
              <a:t>$46/unit translates to $1,380 per year for a full-time student taking 30 units per year (15 per semester)</a:t>
            </a:r>
          </a:p>
          <a:p>
            <a:pPr marL="628650" lvl="1" indent="-171450">
              <a:buFont typeface="Arial" panose="020B0604020202020204" pitchFamily="34" charset="0"/>
              <a:buChar char="•"/>
            </a:pPr>
            <a:r>
              <a:rPr lang="en-US" sz="1100" dirty="0">
                <a:latin typeface="+mn-lt"/>
              </a:rPr>
              <a:t>Fees have remained flat since July 2012</a:t>
            </a:r>
          </a:p>
          <a:p>
            <a:pPr marL="171450" lvl="0" indent="-171450">
              <a:buFont typeface="Arial" panose="020B0604020202020204" pitchFamily="34" charset="0"/>
              <a:buChar char="•"/>
            </a:pPr>
            <a:r>
              <a:rPr lang="en-US" sz="1100" b="1" dirty="0">
                <a:latin typeface="+mn-lt"/>
              </a:rPr>
              <a:t>Option 4</a:t>
            </a:r>
            <a:r>
              <a:rPr lang="en-US" sz="1100" dirty="0">
                <a:latin typeface="+mn-lt"/>
              </a:rPr>
              <a:t>: Approximately 33,000 students would be projected to be eligible for a second year of free tuition</a:t>
            </a:r>
          </a:p>
          <a:p>
            <a:pPr marL="171450" lvl="0" indent="-171450">
              <a:buFont typeface="Arial" panose="020B0604020202020204" pitchFamily="34" charset="0"/>
              <a:buChar char="•"/>
            </a:pPr>
            <a:r>
              <a:rPr lang="en-US" sz="1100" b="0" dirty="0">
                <a:latin typeface="+mn-lt"/>
              </a:rPr>
              <a:t>Within</a:t>
            </a:r>
            <a:r>
              <a:rPr lang="en-US" sz="1100" b="1" dirty="0">
                <a:latin typeface="+mn-lt"/>
              </a:rPr>
              <a:t> Option 5</a:t>
            </a:r>
            <a:r>
              <a:rPr lang="en-US" sz="1100" dirty="0">
                <a:latin typeface="+mn-lt"/>
              </a:rPr>
              <a:t>:</a:t>
            </a:r>
          </a:p>
          <a:p>
            <a:pPr marL="628650" lvl="1" indent="-171450">
              <a:buFont typeface="Arial" panose="020B0604020202020204" pitchFamily="34" charset="0"/>
              <a:buChar char="•"/>
            </a:pPr>
            <a:r>
              <a:rPr lang="en-US" sz="1100" dirty="0">
                <a:latin typeface="+mn-lt"/>
              </a:rPr>
              <a:t>Bulk goes to the cost-of-living-adjustment (COLA) increase</a:t>
            </a:r>
          </a:p>
          <a:p>
            <a:pPr marL="628650" lvl="1" indent="-171450">
              <a:buFont typeface="Arial" panose="020B0604020202020204" pitchFamily="34" charset="0"/>
              <a:buChar char="•"/>
            </a:pPr>
            <a:r>
              <a:rPr lang="en-US" sz="1100" dirty="0">
                <a:latin typeface="+mn-lt"/>
              </a:rPr>
              <a:t>$26 million goes to 0.55% enrollment growth (equating to about 6,000 additional FTE students)</a:t>
            </a:r>
          </a:p>
          <a:p>
            <a:pPr marL="628650" lvl="1" indent="-171450">
              <a:buFont typeface="Arial" panose="020B0604020202020204" pitchFamily="34" charset="0"/>
              <a:buChar char="•"/>
            </a:pPr>
            <a:r>
              <a:rPr lang="en-US" sz="1100" dirty="0">
                <a:latin typeface="+mn-lt"/>
              </a:rPr>
              <a:t>$10 million dedicated for legal services at CCC</a:t>
            </a:r>
          </a:p>
        </p:txBody>
      </p:sp>
      <p:sp>
        <p:nvSpPr>
          <p:cNvPr id="4" name="Slide Number Placeholder 3"/>
          <p:cNvSpPr>
            <a:spLocks noGrp="1"/>
          </p:cNvSpPr>
          <p:nvPr>
            <p:ph type="sldNum" sz="quarter" idx="5"/>
          </p:nvPr>
        </p:nvSpPr>
        <p:spPr/>
        <p:txBody>
          <a:bodyPr/>
          <a:lstStyle/>
          <a:p>
            <a:fld id="{E2062E19-69A4-1A46-9C8C-5839010DC16C}" type="slidenum">
              <a:rPr lang="en-US" smtClean="0"/>
              <a:t>10</a:t>
            </a:fld>
            <a:endParaRPr lang="en-US"/>
          </a:p>
        </p:txBody>
      </p:sp>
    </p:spTree>
    <p:extLst>
      <p:ext uri="{BB962C8B-B14F-4D97-AF65-F5344CB8AC3E}">
        <p14:creationId xmlns:p14="http://schemas.microsoft.com/office/powerpoint/2010/main" val="300201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15B1-160E-A344-9573-4E41B0BA5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53DC54-49E4-8648-8AF4-D5FEBEA57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B7FE8-4C9A-1E46-8F44-851BD139366D}"/>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5" name="Footer Placeholder 4">
            <a:extLst>
              <a:ext uri="{FF2B5EF4-FFF2-40B4-BE49-F238E27FC236}">
                <a16:creationId xmlns:a16="http://schemas.microsoft.com/office/drawing/2014/main" id="{8012A510-3504-8B4B-ADAD-A423138FA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07984-20BE-1A45-9AF9-52450B8D555D}"/>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226709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2F0C-BAB3-EB41-A659-27DDBA2F1E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3A6C4-5462-7F43-9A64-13AC11E97F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7EA2C-F90B-AF46-9835-BB5D9B05EDD0}"/>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5" name="Footer Placeholder 4">
            <a:extLst>
              <a:ext uri="{FF2B5EF4-FFF2-40B4-BE49-F238E27FC236}">
                <a16:creationId xmlns:a16="http://schemas.microsoft.com/office/drawing/2014/main" id="{88095F45-0072-5B44-8AFC-7F4AFCA4C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930D2-E88C-3C43-BD6D-8140912C19D7}"/>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9445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B1F9B-B8D9-4F48-8370-99179596B5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6A050-6832-A445-BF22-AABCA7316E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88B9B-8619-0943-8A39-3CFE36E6C8AB}"/>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5" name="Footer Placeholder 4">
            <a:extLst>
              <a:ext uri="{FF2B5EF4-FFF2-40B4-BE49-F238E27FC236}">
                <a16:creationId xmlns:a16="http://schemas.microsoft.com/office/drawing/2014/main" id="{C7568982-40B5-534C-807F-7931A5E31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7CCE8-A554-B343-9B9D-86D53F852F67}"/>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162058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FCA0-AB60-6C4D-9C93-28AF3D951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94439-EFC7-2A45-988A-5AF33CEE0D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369D7-A442-5F49-B464-793264B49D92}"/>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5" name="Footer Placeholder 4">
            <a:extLst>
              <a:ext uri="{FF2B5EF4-FFF2-40B4-BE49-F238E27FC236}">
                <a16:creationId xmlns:a16="http://schemas.microsoft.com/office/drawing/2014/main" id="{950788FC-74B5-2741-9699-1075E56B1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101DF-F879-C845-A9E7-53B085616EF3}"/>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377367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EAC5-6698-3646-831C-6D8ADF5EE7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15C20-4D02-734F-BA45-5CD732332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499109-0D5C-7B44-8AFE-D2B2020E771B}"/>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5" name="Footer Placeholder 4">
            <a:extLst>
              <a:ext uri="{FF2B5EF4-FFF2-40B4-BE49-F238E27FC236}">
                <a16:creationId xmlns:a16="http://schemas.microsoft.com/office/drawing/2014/main" id="{47347900-347A-8E46-AEA4-AB2ACF541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C04C0-B6D7-F24C-9B9C-72D4FE6F4AC2}"/>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86001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BBA1-5E80-3140-953D-C8254138A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2080C-650D-7843-831C-C2AF8F4E26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772F6-69F3-BE43-9ACE-F9F89B8846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CEE60-02BF-D94D-9AFE-46FC1C11DD5D}"/>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6" name="Footer Placeholder 5">
            <a:extLst>
              <a:ext uri="{FF2B5EF4-FFF2-40B4-BE49-F238E27FC236}">
                <a16:creationId xmlns:a16="http://schemas.microsoft.com/office/drawing/2014/main" id="{BA69355A-20A5-1B4B-97A0-EB618BA65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CD658-0347-C144-88F7-C9B48D67B6B9}"/>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37091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E912-7BEA-564D-85AF-A3FF1779FE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25194-D63D-7A4D-B584-A70DDAA9A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54352E-DBF2-C347-8709-E97C8B1936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AC0D7-C377-9948-B02A-BB409CE99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6027FD-4971-934C-AE40-00354A3687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430E6-904B-3D47-A9E7-65BB9E01468E}"/>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8" name="Footer Placeholder 7">
            <a:extLst>
              <a:ext uri="{FF2B5EF4-FFF2-40B4-BE49-F238E27FC236}">
                <a16:creationId xmlns:a16="http://schemas.microsoft.com/office/drawing/2014/main" id="{0E8F9F51-8F34-5442-800D-780DFA313A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60978-FDBB-CD49-ACE4-AD03C138CBEB}"/>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405202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2EBD-8A37-1D41-AFD1-8BCE6FA416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83069-B316-2D46-AA70-015943FE237B}"/>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4" name="Footer Placeholder 3">
            <a:extLst>
              <a:ext uri="{FF2B5EF4-FFF2-40B4-BE49-F238E27FC236}">
                <a16:creationId xmlns:a16="http://schemas.microsoft.com/office/drawing/2014/main" id="{4B376824-D93A-334D-804A-80A525DD41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2E9101-C31A-4A48-9F42-DEF6E10B60B8}"/>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290317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21A83-87BA-E340-A5F4-ECE5BE4A67F8}"/>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3" name="Footer Placeholder 2">
            <a:extLst>
              <a:ext uri="{FF2B5EF4-FFF2-40B4-BE49-F238E27FC236}">
                <a16:creationId xmlns:a16="http://schemas.microsoft.com/office/drawing/2014/main" id="{2B8E92FF-E89E-EA46-B2F7-35F2A70960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E0B41D-DBFA-044E-BAE2-3B24A7648940}"/>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12068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CC5A-6DFF-B140-9D8D-3A2994C3D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58D6C5-202B-F842-821C-C99C31D89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9C22D-37B0-8447-AC71-6812E2064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A7BA78-5262-3748-B9E0-2598E76EC613}"/>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6" name="Footer Placeholder 5">
            <a:extLst>
              <a:ext uri="{FF2B5EF4-FFF2-40B4-BE49-F238E27FC236}">
                <a16:creationId xmlns:a16="http://schemas.microsoft.com/office/drawing/2014/main" id="{34F525F8-0F36-0048-B3EF-ACD13BD89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C2B22-7058-434E-AB26-DE38E49BBD92}"/>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196207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4B71-7D86-C548-BAF7-837D74C8D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B12414-CD1C-B549-972F-D4BA50F32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B7010-2512-0B48-A935-16ED60B7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31175-520F-2A41-B7A1-FC051D3E9E94}"/>
              </a:ext>
            </a:extLst>
          </p:cNvPr>
          <p:cNvSpPr>
            <a:spLocks noGrp="1"/>
          </p:cNvSpPr>
          <p:nvPr>
            <p:ph type="dt" sz="half" idx="10"/>
          </p:nvPr>
        </p:nvSpPr>
        <p:spPr/>
        <p:txBody>
          <a:bodyPr/>
          <a:lstStyle/>
          <a:p>
            <a:fld id="{ABE42926-AB32-1144-B6A1-4E7961705EB0}" type="datetimeFigureOut">
              <a:rPr lang="en-US" smtClean="0"/>
              <a:t>10/17/19</a:t>
            </a:fld>
            <a:endParaRPr lang="en-US"/>
          </a:p>
        </p:txBody>
      </p:sp>
      <p:sp>
        <p:nvSpPr>
          <p:cNvPr id="6" name="Footer Placeholder 5">
            <a:extLst>
              <a:ext uri="{FF2B5EF4-FFF2-40B4-BE49-F238E27FC236}">
                <a16:creationId xmlns:a16="http://schemas.microsoft.com/office/drawing/2014/main" id="{9BCA0F7A-2D83-BA43-B3FD-A19F5CC6B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CD7ED-1D59-E44D-9FAF-E6E588471817}"/>
              </a:ext>
            </a:extLst>
          </p:cNvPr>
          <p:cNvSpPr>
            <a:spLocks noGrp="1"/>
          </p:cNvSpPr>
          <p:nvPr>
            <p:ph type="sldNum" sz="quarter" idx="12"/>
          </p:nvPr>
        </p:nvSpPr>
        <p:spPr/>
        <p:txBody>
          <a:bodyPr/>
          <a:lstStyle/>
          <a:p>
            <a:fld id="{0E8DE055-7727-4346-A137-7AE86299A5E9}" type="slidenum">
              <a:rPr lang="en-US" smtClean="0"/>
              <a:t>‹#›</a:t>
            </a:fld>
            <a:endParaRPr lang="en-US"/>
          </a:p>
        </p:txBody>
      </p:sp>
    </p:spTree>
    <p:extLst>
      <p:ext uri="{BB962C8B-B14F-4D97-AF65-F5344CB8AC3E}">
        <p14:creationId xmlns:p14="http://schemas.microsoft.com/office/powerpoint/2010/main" val="46913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C8CD5-CE80-184E-A406-E2DACC81C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2BF644-D895-F34B-9161-4F8933834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24954-ECA4-2247-93F8-595327020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42926-AB32-1144-B6A1-4E7961705EB0}" type="datetimeFigureOut">
              <a:rPr lang="en-US" smtClean="0"/>
              <a:t>10/17/19</a:t>
            </a:fld>
            <a:endParaRPr lang="en-US"/>
          </a:p>
        </p:txBody>
      </p:sp>
      <p:sp>
        <p:nvSpPr>
          <p:cNvPr id="5" name="Footer Placeholder 4">
            <a:extLst>
              <a:ext uri="{FF2B5EF4-FFF2-40B4-BE49-F238E27FC236}">
                <a16:creationId xmlns:a16="http://schemas.microsoft.com/office/drawing/2014/main" id="{49E0DD88-AE46-6641-BBA1-5E24FD973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FD4E8-0943-E54E-8058-5B16D3744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DE055-7727-4346-A137-7AE86299A5E9}" type="slidenum">
              <a:rPr lang="en-US" smtClean="0"/>
              <a:t>‹#›</a:t>
            </a:fld>
            <a:endParaRPr lang="en-US"/>
          </a:p>
        </p:txBody>
      </p:sp>
    </p:spTree>
    <p:extLst>
      <p:ext uri="{BB962C8B-B14F-4D97-AF65-F5344CB8AC3E}">
        <p14:creationId xmlns:p14="http://schemas.microsoft.com/office/powerpoint/2010/main" val="4146682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next10.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budgetchalleng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513D64-B039-AD41-A625-35B560A01004}"/>
              </a:ext>
            </a:extLst>
          </p:cNvPr>
          <p:cNvSpPr>
            <a:spLocks noGrp="1"/>
          </p:cNvSpPr>
          <p:nvPr>
            <p:ph type="subTitle" idx="1"/>
          </p:nvPr>
        </p:nvSpPr>
        <p:spPr>
          <a:xfrm>
            <a:off x="0" y="4145735"/>
            <a:ext cx="12192000" cy="1624870"/>
          </a:xfrm>
          <a:solidFill>
            <a:srgbClr val="2F5597"/>
          </a:solidFill>
        </p:spPr>
        <p:txBody>
          <a:bodyPr anchor="ctr">
            <a:normAutofit/>
          </a:bodyPr>
          <a:lstStyle/>
          <a:p>
            <a:r>
              <a:rPr lang="en-US" sz="4400" dirty="0">
                <a:solidFill>
                  <a:schemeClr val="bg1"/>
                </a:solidFill>
              </a:rPr>
              <a:t>California Budget Challenge</a:t>
            </a:r>
          </a:p>
          <a:p>
            <a:r>
              <a:rPr lang="en-US" sz="4400" dirty="0">
                <a:solidFill>
                  <a:schemeClr val="bg1"/>
                </a:solidFill>
              </a:rPr>
              <a:t>Budget Year 2019-20</a:t>
            </a:r>
          </a:p>
        </p:txBody>
      </p:sp>
      <p:sp>
        <p:nvSpPr>
          <p:cNvPr id="4" name="TextBox 3">
            <a:extLst>
              <a:ext uri="{FF2B5EF4-FFF2-40B4-BE49-F238E27FC236}">
                <a16:creationId xmlns:a16="http://schemas.microsoft.com/office/drawing/2014/main" id="{52711C81-723B-7A4C-9C5B-673A411EAA3C}"/>
              </a:ext>
            </a:extLst>
          </p:cNvPr>
          <p:cNvSpPr txBox="1"/>
          <p:nvPr/>
        </p:nvSpPr>
        <p:spPr>
          <a:xfrm>
            <a:off x="10381910" y="160638"/>
            <a:ext cx="1690642" cy="307777"/>
          </a:xfrm>
          <a:prstGeom prst="rect">
            <a:avLst/>
          </a:prstGeom>
          <a:noFill/>
        </p:spPr>
        <p:txBody>
          <a:bodyPr wrap="square" rtlCol="0">
            <a:spAutoFit/>
          </a:bodyPr>
          <a:lstStyle/>
          <a:p>
            <a:r>
              <a:rPr lang="en-US" sz="1400" dirty="0"/>
              <a:t>Next 10 | April 2019</a:t>
            </a:r>
          </a:p>
        </p:txBody>
      </p:sp>
      <p:pic>
        <p:nvPicPr>
          <p:cNvPr id="6" name="Picture 5">
            <a:extLst>
              <a:ext uri="{FF2B5EF4-FFF2-40B4-BE49-F238E27FC236}">
                <a16:creationId xmlns:a16="http://schemas.microsoft.com/office/drawing/2014/main" id="{B7F1FAFD-0822-4C48-9EF5-E74F2487D2BC}"/>
              </a:ext>
            </a:extLst>
          </p:cNvPr>
          <p:cNvPicPr>
            <a:picLocks noChangeAspect="1"/>
          </p:cNvPicPr>
          <p:nvPr/>
        </p:nvPicPr>
        <p:blipFill>
          <a:blip r:embed="rId2"/>
          <a:stretch>
            <a:fillRect/>
          </a:stretch>
        </p:blipFill>
        <p:spPr>
          <a:xfrm>
            <a:off x="1322174" y="1514343"/>
            <a:ext cx="3546883" cy="1642076"/>
          </a:xfrm>
          <a:prstGeom prst="rect">
            <a:avLst/>
          </a:prstGeom>
        </p:spPr>
      </p:pic>
      <p:pic>
        <p:nvPicPr>
          <p:cNvPr id="8" name="Picture 7">
            <a:extLst>
              <a:ext uri="{FF2B5EF4-FFF2-40B4-BE49-F238E27FC236}">
                <a16:creationId xmlns:a16="http://schemas.microsoft.com/office/drawing/2014/main" id="{753E3982-AADD-8643-9780-7D7B899AB84A}"/>
              </a:ext>
            </a:extLst>
          </p:cNvPr>
          <p:cNvPicPr>
            <a:picLocks noChangeAspect="1"/>
          </p:cNvPicPr>
          <p:nvPr/>
        </p:nvPicPr>
        <p:blipFill>
          <a:blip r:embed="rId3"/>
          <a:stretch>
            <a:fillRect/>
          </a:stretch>
        </p:blipFill>
        <p:spPr>
          <a:xfrm>
            <a:off x="6742176" y="1106063"/>
            <a:ext cx="3454382" cy="2458635"/>
          </a:xfrm>
          <a:prstGeom prst="rect">
            <a:avLst/>
          </a:prstGeom>
        </p:spPr>
      </p:pic>
      <p:cxnSp>
        <p:nvCxnSpPr>
          <p:cNvPr id="10" name="Straight Connector 9">
            <a:extLst>
              <a:ext uri="{FF2B5EF4-FFF2-40B4-BE49-F238E27FC236}">
                <a16:creationId xmlns:a16="http://schemas.microsoft.com/office/drawing/2014/main" id="{DA10E9DF-C364-4B4B-A0A2-61FC44F4BA8B}"/>
              </a:ext>
            </a:extLst>
          </p:cNvPr>
          <p:cNvCxnSpPr>
            <a:cxnSpLocks/>
          </p:cNvCxnSpPr>
          <p:nvPr/>
        </p:nvCxnSpPr>
        <p:spPr>
          <a:xfrm>
            <a:off x="5799438" y="790215"/>
            <a:ext cx="12357" cy="30903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44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3D4F8-A99D-3741-90B6-F7E11E3067F1}"/>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78727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1113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68366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00829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7CDEEE-7864-C14F-8862-916C9A90D082}"/>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63582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21261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32971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402107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85306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57564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045DB8-B816-7B4E-88F1-D8D01EA0DEC4}"/>
              </a:ext>
            </a:extLst>
          </p:cNvPr>
          <p:cNvSpPr/>
          <p:nvPr/>
        </p:nvSpPr>
        <p:spPr>
          <a:xfrm>
            <a:off x="0" y="478238"/>
            <a:ext cx="12192000" cy="109933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Title 1">
            <a:extLst>
              <a:ext uri="{FF2B5EF4-FFF2-40B4-BE49-F238E27FC236}">
                <a16:creationId xmlns:a16="http://schemas.microsoft.com/office/drawing/2014/main" id="{BAEA47DA-B0F7-4847-96C1-DC799051CA3B}"/>
              </a:ext>
            </a:extLst>
          </p:cNvPr>
          <p:cNvSpPr>
            <a:spLocks noGrp="1"/>
          </p:cNvSpPr>
          <p:nvPr>
            <p:ph type="title"/>
          </p:nvPr>
        </p:nvSpPr>
        <p:spPr/>
        <p:txBody>
          <a:bodyPr/>
          <a:lstStyle/>
          <a:p>
            <a:r>
              <a:rPr lang="en-US" altLang="en-US" b="1" dirty="0">
                <a:solidFill>
                  <a:schemeClr val="bg1"/>
                </a:solidFill>
                <a:ea typeface="ＭＳ Ｐゴシック" panose="020B0600070205080204" pitchFamily="34" charset="-128"/>
              </a:rPr>
              <a:t>About Next 10</a:t>
            </a:r>
          </a:p>
        </p:txBody>
      </p:sp>
      <p:sp>
        <p:nvSpPr>
          <p:cNvPr id="13314" name="Subtitle 2">
            <a:extLst>
              <a:ext uri="{FF2B5EF4-FFF2-40B4-BE49-F238E27FC236}">
                <a16:creationId xmlns:a16="http://schemas.microsoft.com/office/drawing/2014/main" id="{103C0F5C-EE4F-DC4D-A4AC-9F4E7EC2A793}"/>
              </a:ext>
            </a:extLst>
          </p:cNvPr>
          <p:cNvSpPr>
            <a:spLocks noGrp="1"/>
          </p:cNvSpPr>
          <p:nvPr>
            <p:ph idx="1"/>
          </p:nvPr>
        </p:nvSpPr>
        <p:spPr>
          <a:xfrm>
            <a:off x="838199" y="1990009"/>
            <a:ext cx="10863263" cy="4351338"/>
          </a:xfrm>
        </p:spPr>
        <p:txBody>
          <a:bodyPr/>
          <a:lstStyle/>
          <a:p>
            <a:pPr marL="342900" indent="-342900"/>
            <a:r>
              <a:rPr lang="en-US" altLang="en-US" dirty="0">
                <a:ea typeface="ＭＳ Ｐゴシック" panose="020B0600070205080204" pitchFamily="34" charset="-128"/>
              </a:rPr>
              <a:t>Independent, nonpartisan nonprofit founded in 2003</a:t>
            </a:r>
            <a:br>
              <a:rPr lang="en-US" altLang="en-US" dirty="0">
                <a:ea typeface="ＭＳ Ｐゴシック" panose="020B0600070205080204" pitchFamily="34" charset="-128"/>
              </a:rPr>
            </a:br>
            <a:endParaRPr lang="en-US" altLang="en-US" sz="1400" dirty="0">
              <a:ea typeface="ＭＳ Ｐゴシック" panose="020B0600070205080204" pitchFamily="34" charset="-128"/>
            </a:endParaRPr>
          </a:p>
          <a:p>
            <a:pPr marL="342900" indent="-342900"/>
            <a:r>
              <a:rPr lang="en-US" altLang="en-US" dirty="0">
                <a:ea typeface="ＭＳ Ｐゴシック" panose="020B0600070205080204" pitchFamily="34" charset="-128"/>
              </a:rPr>
              <a:t>Commissions expert research to educate, engage, and empower Californians</a:t>
            </a:r>
            <a:br>
              <a:rPr lang="en-US" altLang="en-US" dirty="0">
                <a:ea typeface="ＭＳ Ｐゴシック" panose="020B0600070205080204" pitchFamily="34" charset="-128"/>
              </a:rPr>
            </a:br>
            <a:endParaRPr lang="en-US" altLang="en-US" sz="1400" dirty="0">
              <a:ea typeface="ＭＳ Ｐゴシック" panose="020B0600070205080204" pitchFamily="34" charset="-128"/>
            </a:endParaRPr>
          </a:p>
          <a:p>
            <a:pPr marL="342900" indent="-342900"/>
            <a:r>
              <a:rPr lang="en-US" altLang="en-US" dirty="0">
                <a:ea typeface="ＭＳ Ｐゴシック" panose="020B0600070205080204" pitchFamily="34" charset="-128"/>
              </a:rPr>
              <a:t>Focus areas: green economy, budget, quality of life &amp; governance</a:t>
            </a:r>
            <a:br>
              <a:rPr lang="en-US" altLang="en-US" dirty="0">
                <a:ea typeface="ＭＳ Ｐゴシック" panose="020B0600070205080204" pitchFamily="34" charset="-128"/>
              </a:rPr>
            </a:br>
            <a:endParaRPr lang="en-US" altLang="en-US" sz="1400" dirty="0">
              <a:ea typeface="ＭＳ Ｐゴシック" panose="020B0600070205080204" pitchFamily="34" charset="-128"/>
            </a:endParaRPr>
          </a:p>
          <a:p>
            <a:pPr marL="342900" indent="-342900"/>
            <a:r>
              <a:rPr lang="en-US" altLang="en-US" dirty="0">
                <a:ea typeface="ＭＳ Ｐゴシック" panose="020B0600070205080204" pitchFamily="34" charset="-128"/>
              </a:rPr>
              <a:t>View reports online at </a:t>
            </a:r>
            <a:r>
              <a:rPr lang="en-US" altLang="en-US" dirty="0">
                <a:ea typeface="ＭＳ Ｐゴシック" panose="020B0600070205080204" pitchFamily="34" charset="-128"/>
                <a:hlinkClick r:id="rId3"/>
              </a:rPr>
              <a:t>www.next10.org</a:t>
            </a:r>
            <a:r>
              <a:rPr lang="en-US" altLang="en-US" dirty="0">
                <a:ea typeface="ＭＳ Ｐゴシック" panose="020B0600070205080204" pitchFamily="34" charset="-128"/>
              </a:rPr>
              <a:t> </a:t>
            </a:r>
            <a:br>
              <a:rPr lang="en-US" altLang="en-US" dirty="0">
                <a:ea typeface="ＭＳ Ｐゴシック" panose="020B0600070205080204" pitchFamily="34" charset="-128"/>
              </a:rPr>
            </a:br>
            <a:endParaRPr lang="en-US" altLang="en-US" sz="1400" dirty="0">
              <a:ea typeface="ＭＳ Ｐゴシック" panose="020B0600070205080204" pitchFamily="34" charset="-128"/>
            </a:endParaRPr>
          </a:p>
          <a:p>
            <a:pPr marL="342900" indent="-342900"/>
            <a:r>
              <a:rPr lang="en-US" altLang="en-US" dirty="0">
                <a:ea typeface="ＭＳ Ｐゴシック" panose="020B0600070205080204" pitchFamily="34" charset="-128"/>
              </a:rPr>
              <a:t>Take the full California Budget Challenge at </a:t>
            </a:r>
            <a:r>
              <a:rPr lang="en-US" altLang="en-US" dirty="0">
                <a:ea typeface="ＭＳ Ｐゴシック" panose="020B0600070205080204" pitchFamily="34" charset="-128"/>
                <a:hlinkClick r:id="rId4"/>
              </a:rPr>
              <a:t>www.budgetchallenge.org</a:t>
            </a:r>
            <a:endParaRPr lang="en-US" altLang="en-US" dirty="0">
              <a:ea typeface="ＭＳ Ｐゴシック" panose="020B0600070205080204" pitchFamily="34" charset="-128"/>
            </a:endParaRPr>
          </a:p>
        </p:txBody>
      </p:sp>
      <p:pic>
        <p:nvPicPr>
          <p:cNvPr id="13315" name="Picture 3" descr="CBC-2016_1.jpg">
            <a:extLst>
              <a:ext uri="{FF2B5EF4-FFF2-40B4-BE49-F238E27FC236}">
                <a16:creationId xmlns:a16="http://schemas.microsoft.com/office/drawing/2014/main" id="{04B3A158-A435-4848-A480-C1C2CEBD34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1777" y="6013133"/>
            <a:ext cx="1043048" cy="7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A33D673D-9F5F-394A-9B23-D0BBD00FCB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901" y="6274261"/>
            <a:ext cx="926598" cy="4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50F4353-8C70-B641-9BEC-26DF96CC44FC}"/>
              </a:ext>
            </a:extLst>
          </p:cNvPr>
          <p:cNvSpPr txBox="1"/>
          <p:nvPr/>
        </p:nvSpPr>
        <p:spPr>
          <a:xfrm>
            <a:off x="1296988" y="6350406"/>
            <a:ext cx="2909358" cy="276999"/>
          </a:xfrm>
          <a:prstGeom prst="rect">
            <a:avLst/>
          </a:prstGeom>
          <a:noFill/>
        </p:spPr>
        <p:txBody>
          <a:bodyPr wrap="square" rtlCol="0">
            <a:spAutoFit/>
          </a:bodyPr>
          <a:lstStyle/>
          <a:p>
            <a:r>
              <a:rPr lang="en-US" sz="1200" dirty="0"/>
              <a:t>www.next10.org</a:t>
            </a:r>
          </a:p>
        </p:txBody>
      </p:sp>
    </p:spTree>
    <p:extLst>
      <p:ext uri="{BB962C8B-B14F-4D97-AF65-F5344CB8AC3E}">
        <p14:creationId xmlns:p14="http://schemas.microsoft.com/office/powerpoint/2010/main" val="103791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05161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854920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77816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045DB8-B816-7B4E-88F1-D8D01EA0DEC4}"/>
              </a:ext>
            </a:extLst>
          </p:cNvPr>
          <p:cNvSpPr/>
          <p:nvPr/>
        </p:nvSpPr>
        <p:spPr>
          <a:xfrm>
            <a:off x="0" y="478238"/>
            <a:ext cx="12192000" cy="109933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 name="Title 1">
            <a:extLst>
              <a:ext uri="{FF2B5EF4-FFF2-40B4-BE49-F238E27FC236}">
                <a16:creationId xmlns:a16="http://schemas.microsoft.com/office/drawing/2014/main" id="{BAEA47DA-B0F7-4847-96C1-DC799051CA3B}"/>
              </a:ext>
            </a:extLst>
          </p:cNvPr>
          <p:cNvSpPr>
            <a:spLocks noGrp="1"/>
          </p:cNvSpPr>
          <p:nvPr>
            <p:ph type="title"/>
          </p:nvPr>
        </p:nvSpPr>
        <p:spPr/>
        <p:txBody>
          <a:bodyPr/>
          <a:lstStyle/>
          <a:p>
            <a:r>
              <a:rPr lang="en-US" altLang="en-US" b="1" dirty="0">
                <a:solidFill>
                  <a:schemeClr val="bg1"/>
                </a:solidFill>
                <a:ea typeface="ＭＳ Ｐゴシック" panose="020B0600070205080204" pitchFamily="34" charset="-128"/>
              </a:rPr>
              <a:t>What is the California Budget Challenge?</a:t>
            </a:r>
          </a:p>
        </p:txBody>
      </p:sp>
      <p:sp>
        <p:nvSpPr>
          <p:cNvPr id="13314" name="Subtitle 2">
            <a:extLst>
              <a:ext uri="{FF2B5EF4-FFF2-40B4-BE49-F238E27FC236}">
                <a16:creationId xmlns:a16="http://schemas.microsoft.com/office/drawing/2014/main" id="{103C0F5C-EE4F-DC4D-A4AC-9F4E7EC2A793}"/>
              </a:ext>
            </a:extLst>
          </p:cNvPr>
          <p:cNvSpPr>
            <a:spLocks noGrp="1"/>
          </p:cNvSpPr>
          <p:nvPr>
            <p:ph idx="1"/>
          </p:nvPr>
        </p:nvSpPr>
        <p:spPr>
          <a:xfrm>
            <a:off x="838200" y="1990009"/>
            <a:ext cx="10515600" cy="4351338"/>
          </a:xfrm>
        </p:spPr>
        <p:txBody>
          <a:bodyPr/>
          <a:lstStyle/>
          <a:p>
            <a:pPr marL="342900" indent="-342900"/>
            <a:r>
              <a:rPr lang="en-US" altLang="en-US" dirty="0">
                <a:ea typeface="ＭＳ Ｐゴシック" panose="020B0600070205080204" pitchFamily="34" charset="-128"/>
              </a:rPr>
              <a:t>Next 10 created the California Budget Challenge in 2005 in an effort to educate and engage Californians on the state budget process.</a:t>
            </a:r>
          </a:p>
          <a:p>
            <a:pPr marL="342900" indent="-342900"/>
            <a:r>
              <a:rPr lang="en-US" altLang="en-US" dirty="0">
                <a:ea typeface="ＭＳ Ｐゴシック" panose="020B0600070205080204" pitchFamily="34" charset="-128"/>
              </a:rPr>
              <a:t>During the Great Recession, the Challenge focused on making cuts to programs. The current Challenge is more focused on spending priorities as the economy and budget outlook has recovered.</a:t>
            </a:r>
          </a:p>
          <a:p>
            <a:pPr marL="342900" indent="-342900"/>
            <a:r>
              <a:rPr lang="en-US" altLang="en-US" dirty="0">
                <a:ea typeface="ＭＳ Ｐゴシック" panose="020B0600070205080204" pitchFamily="34" charset="-128"/>
              </a:rPr>
              <a:t>The Challenge presentation starts with the option to add to the budget reserve, followed by spending and revenue questions that will impact the starting surplus of $22.8 billion.</a:t>
            </a:r>
          </a:p>
        </p:txBody>
      </p:sp>
      <p:pic>
        <p:nvPicPr>
          <p:cNvPr id="13315" name="Picture 3" descr="CBC-2016_1.jpg">
            <a:extLst>
              <a:ext uri="{FF2B5EF4-FFF2-40B4-BE49-F238E27FC236}">
                <a16:creationId xmlns:a16="http://schemas.microsoft.com/office/drawing/2014/main" id="{04B3A158-A435-4848-A480-C1C2CEBD34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1777" y="6013133"/>
            <a:ext cx="1043048" cy="7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A33D673D-9F5F-394A-9B23-D0BBD00FCB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4901" y="6274261"/>
            <a:ext cx="926598" cy="4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50F4353-8C70-B641-9BEC-26DF96CC44FC}"/>
              </a:ext>
            </a:extLst>
          </p:cNvPr>
          <p:cNvSpPr txBox="1"/>
          <p:nvPr/>
        </p:nvSpPr>
        <p:spPr>
          <a:xfrm>
            <a:off x="1296988" y="6350406"/>
            <a:ext cx="2909358" cy="276999"/>
          </a:xfrm>
          <a:prstGeom prst="rect">
            <a:avLst/>
          </a:prstGeom>
          <a:noFill/>
        </p:spPr>
        <p:txBody>
          <a:bodyPr wrap="square" rtlCol="0">
            <a:spAutoFit/>
          </a:bodyPr>
          <a:lstStyle/>
          <a:p>
            <a:r>
              <a:rPr lang="en-US" sz="1200" dirty="0"/>
              <a:t>www.next10.org | April 2019</a:t>
            </a:r>
          </a:p>
        </p:txBody>
      </p:sp>
    </p:spTree>
    <p:extLst>
      <p:ext uri="{BB962C8B-B14F-4D97-AF65-F5344CB8AC3E}">
        <p14:creationId xmlns:p14="http://schemas.microsoft.com/office/powerpoint/2010/main" val="419217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4AAC32-744B-464B-A700-63D27C0AB051}"/>
              </a:ext>
            </a:extLst>
          </p:cNvPr>
          <p:cNvSpPr/>
          <p:nvPr/>
        </p:nvSpPr>
        <p:spPr>
          <a:xfrm>
            <a:off x="-14288" y="306788"/>
            <a:ext cx="12206287" cy="1099335"/>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7" name="Title 1">
            <a:extLst>
              <a:ext uri="{FF2B5EF4-FFF2-40B4-BE49-F238E27FC236}">
                <a16:creationId xmlns:a16="http://schemas.microsoft.com/office/drawing/2014/main" id="{D1A8D7C3-58CB-7B4A-B9DB-B341B8ABB999}"/>
              </a:ext>
            </a:extLst>
          </p:cNvPr>
          <p:cNvSpPr>
            <a:spLocks noGrp="1"/>
          </p:cNvSpPr>
          <p:nvPr>
            <p:ph type="title"/>
          </p:nvPr>
        </p:nvSpPr>
        <p:spPr>
          <a:xfrm>
            <a:off x="823913" y="193675"/>
            <a:ext cx="10515600" cy="1325563"/>
          </a:xfrm>
        </p:spPr>
        <p:txBody>
          <a:bodyPr/>
          <a:lstStyle/>
          <a:p>
            <a:r>
              <a:rPr lang="en-US" altLang="en-US" b="1" dirty="0">
                <a:solidFill>
                  <a:schemeClr val="bg1"/>
                </a:solidFill>
                <a:ea typeface="ＭＳ Ｐゴシック" panose="020B0600070205080204" pitchFamily="34" charset="-128"/>
              </a:rPr>
              <a:t>2019-20 Budget Priorities in California</a:t>
            </a:r>
          </a:p>
        </p:txBody>
      </p:sp>
      <p:sp>
        <p:nvSpPr>
          <p:cNvPr id="14338" name="Subtitle 2">
            <a:extLst>
              <a:ext uri="{FF2B5EF4-FFF2-40B4-BE49-F238E27FC236}">
                <a16:creationId xmlns:a16="http://schemas.microsoft.com/office/drawing/2014/main" id="{A8D395DC-FC27-A945-9DD3-4D10DE3AE42B}"/>
              </a:ext>
            </a:extLst>
          </p:cNvPr>
          <p:cNvSpPr>
            <a:spLocks noGrp="1"/>
          </p:cNvSpPr>
          <p:nvPr>
            <p:ph idx="1"/>
          </p:nvPr>
        </p:nvSpPr>
        <p:spPr>
          <a:xfrm>
            <a:off x="838200" y="1705876"/>
            <a:ext cx="10515600" cy="4455270"/>
          </a:xfrm>
        </p:spPr>
        <p:txBody>
          <a:bodyPr>
            <a:normAutofit fontScale="92500" lnSpcReduction="20000"/>
          </a:bodyPr>
          <a:lstStyle/>
          <a:p>
            <a:r>
              <a:rPr lang="en-US" altLang="en-US" dirty="0">
                <a:ea typeface="ＭＳ Ｐゴシック" panose="020B0600070205080204" pitchFamily="34" charset="-128"/>
              </a:rPr>
              <a:t>Early Childhood Education</a:t>
            </a:r>
          </a:p>
          <a:p>
            <a:pPr lvl="1">
              <a:buFont typeface="Courier New" panose="02070309020205020404" pitchFamily="49" charset="0"/>
              <a:buChar char="o"/>
            </a:pPr>
            <a:r>
              <a:rPr lang="en-US" altLang="en-US" dirty="0">
                <a:ea typeface="ＭＳ Ｐゴシック" panose="020B0600070205080204" pitchFamily="34" charset="-128"/>
              </a:rPr>
              <a:t>Several proposals to increase funding for subsidized child care, state preschool, and full-day kindergarten</a:t>
            </a:r>
          </a:p>
          <a:p>
            <a:r>
              <a:rPr lang="en-US" altLang="en-US" dirty="0">
                <a:ea typeface="ＭＳ Ｐゴシック" panose="020B0600070205080204" pitchFamily="34" charset="-128"/>
              </a:rPr>
              <a:t>Housing</a:t>
            </a:r>
          </a:p>
          <a:p>
            <a:pPr lvl="1">
              <a:buFont typeface="Courier New" panose="02070309020205020404" pitchFamily="49" charset="0"/>
              <a:buChar char="o"/>
            </a:pPr>
            <a:r>
              <a:rPr lang="en-US" altLang="en-US" dirty="0">
                <a:ea typeface="ＭＳ Ｐゴシック" panose="020B0600070205080204" pitchFamily="34" charset="-128"/>
              </a:rPr>
              <a:t>New funding to local governments to fight homelessness, and proposals increase housing production and affordability</a:t>
            </a:r>
          </a:p>
          <a:p>
            <a:r>
              <a:rPr lang="en-US" altLang="en-US" dirty="0">
                <a:ea typeface="ＭＳ Ｐゴシック" panose="020B0600070205080204" pitchFamily="34" charset="-128"/>
              </a:rPr>
              <a:t>Anti-poverty measures</a:t>
            </a:r>
          </a:p>
          <a:p>
            <a:pPr lvl="1">
              <a:buFont typeface="Courier New" panose="02070309020205020404" pitchFamily="49" charset="0"/>
              <a:buChar char="o"/>
            </a:pPr>
            <a:r>
              <a:rPr lang="en-US" altLang="en-US" dirty="0">
                <a:ea typeface="ＭＳ Ｐゴシック" panose="020B0600070205080204" pitchFamily="34" charset="-128"/>
              </a:rPr>
              <a:t>Expanding California Earned Income Tax Credit (</a:t>
            </a:r>
            <a:r>
              <a:rPr lang="en-US" altLang="en-US" dirty="0" err="1">
                <a:ea typeface="ＭＳ Ｐゴシック" panose="020B0600070205080204" pitchFamily="34" charset="-128"/>
              </a:rPr>
              <a:t>CalEITC</a:t>
            </a:r>
            <a:r>
              <a:rPr lang="en-US" altLang="en-US" dirty="0">
                <a:ea typeface="ＭＳ Ｐゴシック" panose="020B0600070205080204" pitchFamily="34" charset="-128"/>
              </a:rPr>
              <a:t>) and a new child tax credit, increasing CalWORKs grants, and measures to make healthcare more accessible and affordable</a:t>
            </a:r>
          </a:p>
          <a:p>
            <a:r>
              <a:rPr lang="en-US" altLang="en-US" dirty="0">
                <a:ea typeface="ＭＳ Ｐゴシック" panose="020B0600070205080204" pitchFamily="34" charset="-128"/>
              </a:rPr>
              <a:t>Uncertainty</a:t>
            </a:r>
          </a:p>
          <a:p>
            <a:pPr lvl="1">
              <a:buFont typeface="Courier New" panose="02070309020205020404" pitchFamily="49" charset="0"/>
              <a:buChar char="o"/>
            </a:pPr>
            <a:r>
              <a:rPr lang="en-US" altLang="en-US" dirty="0">
                <a:ea typeface="ＭＳ Ｐゴシック" panose="020B0600070205080204" pitchFamily="34" charset="-128"/>
              </a:rPr>
              <a:t>Governor’s proposed budget prioritizes saving and paying down debts during these good economic times to guard against a potential downturn and/or federal uncertainty</a:t>
            </a:r>
          </a:p>
        </p:txBody>
      </p:sp>
      <p:sp>
        <p:nvSpPr>
          <p:cNvPr id="7" name="TextBox 6">
            <a:extLst>
              <a:ext uri="{FF2B5EF4-FFF2-40B4-BE49-F238E27FC236}">
                <a16:creationId xmlns:a16="http://schemas.microsoft.com/office/drawing/2014/main" id="{DC899C85-700D-5F42-BDD4-692522E9A1C4}"/>
              </a:ext>
            </a:extLst>
          </p:cNvPr>
          <p:cNvSpPr txBox="1"/>
          <p:nvPr/>
        </p:nvSpPr>
        <p:spPr>
          <a:xfrm>
            <a:off x="1296988" y="6350406"/>
            <a:ext cx="2909358" cy="276999"/>
          </a:xfrm>
          <a:prstGeom prst="rect">
            <a:avLst/>
          </a:prstGeom>
          <a:noFill/>
        </p:spPr>
        <p:txBody>
          <a:bodyPr wrap="square" rtlCol="0">
            <a:spAutoFit/>
          </a:bodyPr>
          <a:lstStyle/>
          <a:p>
            <a:r>
              <a:rPr lang="en-US" sz="1200" dirty="0"/>
              <a:t>www.next10.org</a:t>
            </a:r>
          </a:p>
        </p:txBody>
      </p:sp>
      <p:pic>
        <p:nvPicPr>
          <p:cNvPr id="8" name="Picture 3" descr="CBC-2016_1.jpg">
            <a:extLst>
              <a:ext uri="{FF2B5EF4-FFF2-40B4-BE49-F238E27FC236}">
                <a16:creationId xmlns:a16="http://schemas.microsoft.com/office/drawing/2014/main" id="{588B4C35-A5EF-1F49-83C8-35BAF4F405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1777" y="6013133"/>
            <a:ext cx="1043048" cy="7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44D0AABB-250E-D240-A72A-A7C0F10155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01" y="6274261"/>
            <a:ext cx="926598" cy="4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51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188E7-A3DF-7143-A612-7B17C3725442}"/>
              </a:ext>
            </a:extLst>
          </p:cNvPr>
          <p:cNvSpPr/>
          <p:nvPr/>
        </p:nvSpPr>
        <p:spPr>
          <a:xfrm>
            <a:off x="-14288" y="0"/>
            <a:ext cx="12185651" cy="6076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2" name="Picture 4" descr="Hero_2013.jpg">
            <a:extLst>
              <a:ext uri="{FF2B5EF4-FFF2-40B4-BE49-F238E27FC236}">
                <a16:creationId xmlns:a16="http://schemas.microsoft.com/office/drawing/2014/main" id="{8D68630E-58AE-1542-AD8E-891FFB6FD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62920"/>
            <a:ext cx="12185651"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F26D0EC1-9A47-5B41-9FD2-4BCECE91813A}"/>
              </a:ext>
            </a:extLst>
          </p:cNvPr>
          <p:cNvSpPr txBox="1">
            <a:spLocks noChangeArrowheads="1"/>
          </p:cNvSpPr>
          <p:nvPr/>
        </p:nvSpPr>
        <p:spPr bwMode="auto">
          <a:xfrm>
            <a:off x="733425" y="620070"/>
            <a:ext cx="1072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6000" b="1" dirty="0">
                <a:solidFill>
                  <a:schemeClr val="bg1"/>
                </a:solidFill>
              </a:rPr>
              <a:t>2019 California Budget Challenge</a:t>
            </a:r>
          </a:p>
        </p:txBody>
      </p:sp>
      <p:sp>
        <p:nvSpPr>
          <p:cNvPr id="8" name="TextBox 7">
            <a:extLst>
              <a:ext uri="{FF2B5EF4-FFF2-40B4-BE49-F238E27FC236}">
                <a16:creationId xmlns:a16="http://schemas.microsoft.com/office/drawing/2014/main" id="{DEF5E82A-289F-CC44-8C59-1DFF209521A0}"/>
              </a:ext>
            </a:extLst>
          </p:cNvPr>
          <p:cNvSpPr txBox="1"/>
          <p:nvPr/>
        </p:nvSpPr>
        <p:spPr>
          <a:xfrm>
            <a:off x="0" y="1629720"/>
            <a:ext cx="12185650" cy="4401205"/>
          </a:xfrm>
          <a:prstGeom prst="rect">
            <a:avLst/>
          </a:prstGeom>
          <a:noFill/>
        </p:spPr>
        <p:txBody>
          <a:bodyPr>
            <a:spAutoFit/>
          </a:bodyPr>
          <a:lstStyle/>
          <a:p>
            <a:pPr marL="285750" indent="-285750">
              <a:buFont typeface="Arial" panose="020B0604020202020204" pitchFamily="34" charset="0"/>
              <a:buChar char="•"/>
              <a:defRPr/>
            </a:pPr>
            <a:r>
              <a:rPr lang="en-US" sz="2800" dirty="0">
                <a:solidFill>
                  <a:schemeClr val="bg1"/>
                </a:solidFill>
              </a:rPr>
              <a:t>The 2019-20 budget is in a surplus* due to:</a:t>
            </a:r>
          </a:p>
          <a:p>
            <a:pPr marL="1028700" lvl="1" indent="-571500">
              <a:buFont typeface="Courier New" panose="02070309020205020404" pitchFamily="49" charset="0"/>
              <a:buChar char="o"/>
              <a:defRPr/>
            </a:pPr>
            <a:r>
              <a:rPr lang="en-US" sz="2800" dirty="0">
                <a:solidFill>
                  <a:schemeClr val="bg1"/>
                </a:solidFill>
              </a:rPr>
              <a:t>Revenue that is higher than expected</a:t>
            </a:r>
          </a:p>
          <a:p>
            <a:pPr marL="1028700" lvl="1" indent="-571500">
              <a:buFont typeface="Courier New" panose="02070309020205020404" pitchFamily="49" charset="0"/>
              <a:buChar char="o"/>
              <a:defRPr/>
            </a:pPr>
            <a:r>
              <a:rPr lang="en-US" sz="2800" dirty="0">
                <a:solidFill>
                  <a:schemeClr val="bg1"/>
                </a:solidFill>
              </a:rPr>
              <a:t>Continued economic growth</a:t>
            </a:r>
          </a:p>
          <a:p>
            <a:pPr lvl="1">
              <a:defRPr/>
            </a:pPr>
            <a:r>
              <a:rPr lang="en-US" sz="2800" dirty="0">
                <a:solidFill>
                  <a:schemeClr val="bg1"/>
                </a:solidFill>
              </a:rPr>
              <a:t> </a:t>
            </a:r>
          </a:p>
          <a:p>
            <a:pPr marL="285750" indent="-285750">
              <a:buFont typeface="Arial" panose="020B0604020202020204" pitchFamily="34" charset="0"/>
              <a:buChar char="•"/>
              <a:defRPr/>
            </a:pPr>
            <a:r>
              <a:rPr lang="en-US" sz="2800" dirty="0">
                <a:solidFill>
                  <a:schemeClr val="bg1"/>
                </a:solidFill>
              </a:rPr>
              <a:t>The Challenge:</a:t>
            </a:r>
          </a:p>
          <a:p>
            <a:pPr marL="742950" lvl="1" indent="-285750">
              <a:buFont typeface="Arial" panose="020B0604020202020204" pitchFamily="34" charset="0"/>
              <a:buChar char="•"/>
              <a:defRPr/>
            </a:pPr>
            <a:r>
              <a:rPr lang="en-US" sz="2800" dirty="0">
                <a:solidFill>
                  <a:schemeClr val="bg1"/>
                </a:solidFill>
              </a:rPr>
              <a:t>How much of the surplus should we spend on programs and how much should we save for the future? </a:t>
            </a:r>
          </a:p>
          <a:p>
            <a:pPr marL="742950" lvl="1" indent="-285750">
              <a:buFont typeface="Arial" panose="020B0604020202020204" pitchFamily="34" charset="0"/>
              <a:buChar char="•"/>
              <a:defRPr/>
            </a:pPr>
            <a:r>
              <a:rPr lang="en-US" sz="2800" dirty="0">
                <a:solidFill>
                  <a:schemeClr val="bg1"/>
                </a:solidFill>
              </a:rPr>
              <a:t>Do we need to increase or decrease taxes to pay for more programs?</a:t>
            </a:r>
          </a:p>
          <a:p>
            <a:pPr lvl="1">
              <a:defRPr/>
            </a:pPr>
            <a:endParaRPr lang="en-US" sz="2800" dirty="0">
              <a:solidFill>
                <a:schemeClr val="bg1"/>
              </a:solidFill>
            </a:endParaRPr>
          </a:p>
          <a:p>
            <a:pPr algn="r">
              <a:defRPr/>
            </a:pPr>
            <a:endParaRPr lang="en-US" sz="2800" i="1" dirty="0">
              <a:solidFill>
                <a:schemeClr val="bg1"/>
              </a:solidFill>
            </a:endParaRPr>
          </a:p>
        </p:txBody>
      </p:sp>
      <p:sp>
        <p:nvSpPr>
          <p:cNvPr id="9" name="TextBox 8">
            <a:extLst>
              <a:ext uri="{FF2B5EF4-FFF2-40B4-BE49-F238E27FC236}">
                <a16:creationId xmlns:a16="http://schemas.microsoft.com/office/drawing/2014/main" id="{384C471D-437C-9E46-9AE7-6B871D0D1D52}"/>
              </a:ext>
            </a:extLst>
          </p:cNvPr>
          <p:cNvSpPr txBox="1"/>
          <p:nvPr/>
        </p:nvSpPr>
        <p:spPr>
          <a:xfrm>
            <a:off x="1296988" y="6350406"/>
            <a:ext cx="2909358" cy="276999"/>
          </a:xfrm>
          <a:prstGeom prst="rect">
            <a:avLst/>
          </a:prstGeom>
          <a:noFill/>
        </p:spPr>
        <p:txBody>
          <a:bodyPr wrap="square" rtlCol="0">
            <a:spAutoFit/>
          </a:bodyPr>
          <a:lstStyle/>
          <a:p>
            <a:r>
              <a:rPr lang="en-US" sz="1200" dirty="0"/>
              <a:t>www.next10.org</a:t>
            </a:r>
          </a:p>
        </p:txBody>
      </p:sp>
      <p:pic>
        <p:nvPicPr>
          <p:cNvPr id="11" name="Picture 3" descr="CBC-2016_1.jpg">
            <a:extLst>
              <a:ext uri="{FF2B5EF4-FFF2-40B4-BE49-F238E27FC236}">
                <a16:creationId xmlns:a16="http://schemas.microsoft.com/office/drawing/2014/main" id="{D151925F-C393-BC42-9038-DC70697CDE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3204" y="6112942"/>
            <a:ext cx="1043048" cy="7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FD4A424B-F96E-1549-92F0-D7E869D806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901" y="6274261"/>
            <a:ext cx="926598" cy="4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08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a:extLst>
              <a:ext uri="{FF2B5EF4-FFF2-40B4-BE49-F238E27FC236}">
                <a16:creationId xmlns:a16="http://schemas.microsoft.com/office/drawing/2014/main" id="{48E71804-3356-9744-A0B8-CD75CF3D4286}"/>
              </a:ext>
            </a:extLst>
          </p:cNvPr>
          <p:cNvSpPr txBox="1">
            <a:spLocks noChangeArrowheads="1"/>
          </p:cNvSpPr>
          <p:nvPr/>
        </p:nvSpPr>
        <p:spPr bwMode="auto">
          <a:xfrm>
            <a:off x="247650" y="0"/>
            <a:ext cx="114153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6000" b="1"/>
              <a:t>$162.1 </a:t>
            </a:r>
            <a:r>
              <a:rPr lang="en-US" altLang="en-US" sz="6000" b="1" dirty="0"/>
              <a:t>Billion General Fund Budget</a:t>
            </a:r>
          </a:p>
        </p:txBody>
      </p:sp>
      <p:pic>
        <p:nvPicPr>
          <p:cNvPr id="16386" name="Picture 2">
            <a:extLst>
              <a:ext uri="{FF2B5EF4-FFF2-40B4-BE49-F238E27FC236}">
                <a16:creationId xmlns:a16="http://schemas.microsoft.com/office/drawing/2014/main" id="{8F1CA31D-ED27-4B4B-82EB-1567D340E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016000"/>
            <a:ext cx="12192000" cy="52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CBD87E8-12A7-B34F-82FA-C6890843706D}"/>
              </a:ext>
            </a:extLst>
          </p:cNvPr>
          <p:cNvSpPr/>
          <p:nvPr/>
        </p:nvSpPr>
        <p:spPr>
          <a:xfrm>
            <a:off x="0" y="6076749"/>
            <a:ext cx="12192000" cy="81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84275C-F302-4F42-B45D-67C8DD7E1FA6}"/>
              </a:ext>
            </a:extLst>
          </p:cNvPr>
          <p:cNvSpPr txBox="1"/>
          <p:nvPr/>
        </p:nvSpPr>
        <p:spPr>
          <a:xfrm>
            <a:off x="1296988" y="6350406"/>
            <a:ext cx="2909358" cy="276999"/>
          </a:xfrm>
          <a:prstGeom prst="rect">
            <a:avLst/>
          </a:prstGeom>
          <a:noFill/>
        </p:spPr>
        <p:txBody>
          <a:bodyPr wrap="square" rtlCol="0">
            <a:spAutoFit/>
          </a:bodyPr>
          <a:lstStyle/>
          <a:p>
            <a:r>
              <a:rPr lang="en-US" sz="1200" dirty="0"/>
              <a:t>www.next10.org</a:t>
            </a:r>
          </a:p>
        </p:txBody>
      </p:sp>
      <p:pic>
        <p:nvPicPr>
          <p:cNvPr id="8" name="Picture 3" descr="CBC-2016_1.jpg">
            <a:extLst>
              <a:ext uri="{FF2B5EF4-FFF2-40B4-BE49-F238E27FC236}">
                <a16:creationId xmlns:a16="http://schemas.microsoft.com/office/drawing/2014/main" id="{F100F83E-E9DF-E847-9853-8AF21AB2AD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0674" y="6146872"/>
            <a:ext cx="1043048" cy="74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6DAE2B64-0760-BF48-B7C0-6631ED39F2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901" y="6274261"/>
            <a:ext cx="926598" cy="4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92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401631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96713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415450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4287</Words>
  <Application>Microsoft Macintosh PowerPoint</Application>
  <PresentationFormat>Widescreen</PresentationFormat>
  <Paragraphs>329</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Calibri Light</vt:lpstr>
      <vt:lpstr>Courier New</vt:lpstr>
      <vt:lpstr>Office Theme</vt:lpstr>
      <vt:lpstr>PowerPoint Presentation</vt:lpstr>
      <vt:lpstr>About Next 10</vt:lpstr>
      <vt:lpstr>What is the California Budget Challenge?</vt:lpstr>
      <vt:lpstr>2019-20 Budget Priorities in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Next 10</dc:title>
  <dc:creator>Stephanie Leonard</dc:creator>
  <cp:lastModifiedBy>Stephanie Leonard</cp:lastModifiedBy>
  <cp:revision>12</cp:revision>
  <dcterms:created xsi:type="dcterms:W3CDTF">2019-10-17T22:30:32Z</dcterms:created>
  <dcterms:modified xsi:type="dcterms:W3CDTF">2019-10-17T22:51:43Z</dcterms:modified>
</cp:coreProperties>
</file>